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66" r:id="rId4"/>
    <p:sldId id="257" r:id="rId5"/>
    <p:sldId id="268" r:id="rId6"/>
    <p:sldId id="258" r:id="rId7"/>
    <p:sldId id="270" r:id="rId8"/>
    <p:sldId id="259" r:id="rId9"/>
    <p:sldId id="272" r:id="rId10"/>
    <p:sldId id="271" r:id="rId11"/>
    <p:sldId id="260" r:id="rId12"/>
    <p:sldId id="261" r:id="rId13"/>
    <p:sldId id="274" r:id="rId14"/>
    <p:sldId id="262"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59" autoAdjust="0"/>
    <p:restoredTop sz="86355" autoAdjust="0"/>
  </p:normalViewPr>
  <p:slideViewPr>
    <p:cSldViewPr>
      <p:cViewPr varScale="1">
        <p:scale>
          <a:sx n="60" d="100"/>
          <a:sy n="60" d="100"/>
        </p:scale>
        <p:origin x="-14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757A048-6F20-4B42-9F0A-61EC7E233FDB}" type="datetimeFigureOut">
              <a:rPr lang="en-US" smtClean="0"/>
              <a:pPr/>
              <a:t>7/1/2013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B978E71-7918-4388-896A-BF0F5CB6B9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57A048-6F20-4B42-9F0A-61EC7E233FDB}" type="datetimeFigureOut">
              <a:rPr lang="en-US" smtClean="0"/>
              <a:pPr/>
              <a:t>7/1/2013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978E71-7918-4388-896A-BF0F5CB6B9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57A048-6F20-4B42-9F0A-61EC7E233FDB}" type="datetimeFigureOut">
              <a:rPr lang="en-US" smtClean="0"/>
              <a:pPr/>
              <a:t>7/1/2013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978E71-7918-4388-896A-BF0F5CB6B9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57A048-6F20-4B42-9F0A-61EC7E233FDB}" type="datetimeFigureOut">
              <a:rPr lang="en-US" smtClean="0"/>
              <a:pPr/>
              <a:t>7/1/2013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978E71-7918-4388-896A-BF0F5CB6B95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757A048-6F20-4B42-9F0A-61EC7E233FDB}" type="datetimeFigureOut">
              <a:rPr lang="en-US" smtClean="0"/>
              <a:pPr/>
              <a:t>7/1/2013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978E71-7918-4388-896A-BF0F5CB6B95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57A048-6F20-4B42-9F0A-61EC7E233FDB}" type="datetimeFigureOut">
              <a:rPr lang="en-US" smtClean="0"/>
              <a:pPr/>
              <a:t>7/1/2013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978E71-7918-4388-896A-BF0F5CB6B95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57A048-6F20-4B42-9F0A-61EC7E233FDB}" type="datetimeFigureOut">
              <a:rPr lang="en-US" smtClean="0"/>
              <a:pPr/>
              <a:t>7/1/2013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B978E71-7918-4388-896A-BF0F5CB6B95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757A048-6F20-4B42-9F0A-61EC7E233FDB}" type="datetimeFigureOut">
              <a:rPr lang="en-US" smtClean="0"/>
              <a:pPr/>
              <a:t>7/1/2013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B978E71-7918-4388-896A-BF0F5CB6B95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757A048-6F20-4B42-9F0A-61EC7E233FDB}" type="datetimeFigureOut">
              <a:rPr lang="en-US" smtClean="0"/>
              <a:pPr/>
              <a:t>7/1/2013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B978E71-7918-4388-896A-BF0F5CB6B9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757A048-6F20-4B42-9F0A-61EC7E233FDB}" type="datetimeFigureOut">
              <a:rPr lang="en-US" smtClean="0"/>
              <a:pPr/>
              <a:t>7/1/2013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978E71-7918-4388-896A-BF0F5CB6B95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757A048-6F20-4B42-9F0A-61EC7E233FDB}" type="datetimeFigureOut">
              <a:rPr lang="en-US" smtClean="0"/>
              <a:pPr/>
              <a:t>7/1/2013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B978E71-7918-4388-896A-BF0F5CB6B95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27000"/>
          </a:srgbClr>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757A048-6F20-4B42-9F0A-61EC7E233FDB}" type="datetimeFigureOut">
              <a:rPr lang="en-US" smtClean="0"/>
              <a:pPr/>
              <a:t>7/1/2013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B978E71-7918-4388-896A-BF0F5CB6B9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http://www.ucel.ac.uk/rlos/genetics/MoralTheories/6.html</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FontTx/>
              <a:buChar char="-"/>
            </a:pPr>
            <a:r>
              <a:rPr lang="en-US" dirty="0" smtClean="0"/>
              <a:t>In </a:t>
            </a:r>
            <a:r>
              <a:rPr lang="en-US" dirty="0" smtClean="0"/>
              <a:t>the case of the doctor and the homeless man, again assuming there is no penalty for either decision, which would a deontologist do? </a:t>
            </a:r>
            <a:endParaRPr lang="en-US" dirty="0" smtClean="0"/>
          </a:p>
          <a:p>
            <a:pPr lvl="0">
              <a:buFontTx/>
              <a:buChar char="-"/>
            </a:pPr>
            <a:r>
              <a:rPr lang="en-US" dirty="0" smtClean="0"/>
              <a:t>The </a:t>
            </a:r>
            <a:r>
              <a:rPr lang="en-US" dirty="0" smtClean="0"/>
              <a:t>doctor would save the man’s life, as it is his duty to treat a patient. The fact that several people’s lives might be improved by allowing the man to die would not justify making that decision.</a:t>
            </a:r>
            <a:endParaRPr lang="en-US" dirty="0"/>
          </a:p>
        </p:txBody>
      </p:sp>
      <p:sp>
        <p:nvSpPr>
          <p:cNvPr id="2" name="Title 1"/>
          <p:cNvSpPr>
            <a:spLocks noGrp="1"/>
          </p:cNvSpPr>
          <p:nvPr>
            <p:ph type="title"/>
          </p:nvPr>
        </p:nvSpPr>
        <p:spPr/>
        <p:txBody>
          <a:bodyPr>
            <a:normAutofit/>
          </a:bodyPr>
          <a:lstStyle/>
          <a:p>
            <a:pPr>
              <a:buFontTx/>
              <a:buNone/>
            </a:pPr>
            <a:r>
              <a:rPr lang="en-US" b="1" dirty="0" smtClean="0"/>
              <a:t>Deontology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buFontTx/>
              <a:buNone/>
            </a:pPr>
            <a:endParaRPr lang="en-US" b="1" dirty="0" smtClean="0"/>
          </a:p>
          <a:p>
            <a:pPr lvl="0">
              <a:buFontTx/>
              <a:buNone/>
            </a:pPr>
            <a:r>
              <a:rPr lang="en-US" dirty="0" smtClean="0"/>
              <a:t>Common morality theories are usually based on principles that are used to guide ethical thinking, based on a shared moral belief. One of these theories is Bioethics, the ethics of biology, biological research and the applications of that research. It is an ethical theory that brings together medicine, the law, social sciences, philosophy, theology, politics and other disciplines to address questions related to clinical decision making and medical research. </a:t>
            </a:r>
          </a:p>
          <a:p>
            <a:pPr>
              <a:buFontTx/>
              <a:buNone/>
            </a:pPr>
            <a:endParaRPr lang="en-US" dirty="0"/>
          </a:p>
        </p:txBody>
      </p:sp>
      <p:sp>
        <p:nvSpPr>
          <p:cNvPr id="2" name="Title 1"/>
          <p:cNvSpPr>
            <a:spLocks noGrp="1"/>
          </p:cNvSpPr>
          <p:nvPr>
            <p:ph type="title"/>
          </p:nvPr>
        </p:nvSpPr>
        <p:spPr/>
        <p:txBody>
          <a:bodyPr>
            <a:normAutofit/>
          </a:bodyPr>
          <a:lstStyle/>
          <a:p>
            <a:pPr>
              <a:buFontTx/>
              <a:buNone/>
            </a:pPr>
            <a:r>
              <a:rPr lang="en-US" b="1" dirty="0" smtClean="0"/>
              <a:t>Bioethics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buFontTx/>
              <a:buNone/>
            </a:pPr>
            <a:endParaRPr lang="en-US" b="1" dirty="0" smtClean="0"/>
          </a:p>
          <a:p>
            <a:pPr lvl="0">
              <a:buFontTx/>
              <a:buNone/>
            </a:pPr>
            <a:r>
              <a:rPr lang="en-US" dirty="0" smtClean="0"/>
              <a:t>Some of the early founders of bioethics put forth four principles which form this framework for moral reasoning. These four principles are: </a:t>
            </a:r>
            <a:endParaRPr lang="en-US" dirty="0" smtClean="0"/>
          </a:p>
          <a:p>
            <a:pPr lvl="0">
              <a:buFontTx/>
              <a:buNone/>
            </a:pPr>
            <a:r>
              <a:rPr lang="en-US" dirty="0" smtClean="0"/>
              <a:t/>
            </a:r>
            <a:br>
              <a:rPr lang="en-US" dirty="0" smtClean="0"/>
            </a:br>
            <a:r>
              <a:rPr lang="en-US" b="1" dirty="0" smtClean="0"/>
              <a:t>Autonomy</a:t>
            </a:r>
            <a:r>
              <a:rPr lang="en-US" dirty="0" smtClean="0"/>
              <a:t> – one should respect the right of individuals to make their own decisions</a:t>
            </a:r>
            <a:br>
              <a:rPr lang="en-US" dirty="0" smtClean="0"/>
            </a:br>
            <a:r>
              <a:rPr lang="en-US" b="1" dirty="0" err="1" smtClean="0"/>
              <a:t>Nonmaleficence</a:t>
            </a:r>
            <a:r>
              <a:rPr lang="en-US" dirty="0" smtClean="0"/>
              <a:t> – one should avoid causing harm </a:t>
            </a:r>
            <a:br>
              <a:rPr lang="en-US" dirty="0" smtClean="0"/>
            </a:br>
            <a:r>
              <a:rPr lang="en-US" b="1" dirty="0" smtClean="0"/>
              <a:t>Beneficence</a:t>
            </a:r>
            <a:r>
              <a:rPr lang="en-US" dirty="0" smtClean="0"/>
              <a:t> – one should take positive steps to help others</a:t>
            </a:r>
            <a:br>
              <a:rPr lang="en-US" dirty="0" smtClean="0"/>
            </a:br>
            <a:r>
              <a:rPr lang="en-US" b="1" dirty="0" smtClean="0"/>
              <a:t>Justice</a:t>
            </a:r>
            <a:r>
              <a:rPr lang="en-US" dirty="0" smtClean="0"/>
              <a:t> – benefits and risks should be fairly distributed </a:t>
            </a:r>
            <a:br>
              <a:rPr lang="en-US" dirty="0" smtClean="0"/>
            </a:br>
            <a:endParaRPr lang="en-US" dirty="0"/>
          </a:p>
        </p:txBody>
      </p:sp>
      <p:sp>
        <p:nvSpPr>
          <p:cNvPr id="2" name="Title 1"/>
          <p:cNvSpPr>
            <a:spLocks noGrp="1"/>
          </p:cNvSpPr>
          <p:nvPr>
            <p:ph type="title"/>
          </p:nvPr>
        </p:nvSpPr>
        <p:spPr/>
        <p:txBody>
          <a:bodyPr>
            <a:normAutofit/>
          </a:bodyPr>
          <a:lstStyle/>
          <a:p>
            <a:pPr>
              <a:buFontTx/>
              <a:buNone/>
            </a:pPr>
            <a:r>
              <a:rPr lang="en-US" b="1" dirty="0" smtClean="0"/>
              <a:t>Principles of Bioethics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buFontTx/>
              <a:buNone/>
            </a:pPr>
            <a:endParaRPr lang="en-US" b="1" dirty="0" smtClean="0"/>
          </a:p>
          <a:p>
            <a:pPr lvl="0">
              <a:buFontTx/>
              <a:buNone/>
            </a:pPr>
            <a:r>
              <a:rPr lang="en-US" b="1" dirty="0" smtClean="0"/>
              <a:t>  Autonomy</a:t>
            </a:r>
            <a:r>
              <a:rPr lang="en-US" dirty="0" smtClean="0"/>
              <a:t> </a:t>
            </a:r>
            <a:r>
              <a:rPr lang="en-US" dirty="0" smtClean="0"/>
              <a:t/>
            </a:r>
            <a:br>
              <a:rPr lang="en-US" dirty="0" smtClean="0"/>
            </a:br>
            <a:r>
              <a:rPr lang="en-US" b="1" dirty="0" err="1" smtClean="0"/>
              <a:t>Nonmaleficence</a:t>
            </a:r>
            <a:r>
              <a:rPr lang="en-US" dirty="0" smtClean="0"/>
              <a:t> </a:t>
            </a:r>
            <a:br>
              <a:rPr lang="en-US" dirty="0" smtClean="0"/>
            </a:br>
            <a:r>
              <a:rPr lang="en-US" b="1" dirty="0" smtClean="0"/>
              <a:t>Beneficence</a:t>
            </a:r>
            <a:r>
              <a:rPr lang="en-US" dirty="0" smtClean="0"/>
              <a:t> </a:t>
            </a:r>
            <a:br>
              <a:rPr lang="en-US" dirty="0" smtClean="0"/>
            </a:br>
            <a:r>
              <a:rPr lang="en-US" b="1" dirty="0" smtClean="0"/>
              <a:t>Justice</a:t>
            </a:r>
            <a:r>
              <a:rPr lang="en-US" dirty="0" smtClean="0"/>
              <a:t> </a:t>
            </a:r>
            <a:br>
              <a:rPr lang="en-US" dirty="0" smtClean="0"/>
            </a:br>
            <a:r>
              <a:rPr lang="en-US" dirty="0" smtClean="0"/>
              <a:t>One commentator has said, “…the four principles should…be thought of as the four moral nucleotides that constitute moral DNA – capable, alone or in combination, of explaining and justifying all the substantive and </a:t>
            </a:r>
            <a:r>
              <a:rPr lang="en-US" dirty="0" err="1" smtClean="0"/>
              <a:t>universalisable</a:t>
            </a:r>
            <a:r>
              <a:rPr lang="en-US" dirty="0" smtClean="0"/>
              <a:t> moral norms of health care ethics…”</a:t>
            </a:r>
            <a:endParaRPr lang="en-US" dirty="0"/>
          </a:p>
        </p:txBody>
      </p:sp>
      <p:sp>
        <p:nvSpPr>
          <p:cNvPr id="2" name="Title 1"/>
          <p:cNvSpPr>
            <a:spLocks noGrp="1"/>
          </p:cNvSpPr>
          <p:nvPr>
            <p:ph type="title"/>
          </p:nvPr>
        </p:nvSpPr>
        <p:spPr/>
        <p:txBody>
          <a:bodyPr>
            <a:normAutofit/>
          </a:bodyPr>
          <a:lstStyle/>
          <a:p>
            <a:pPr>
              <a:buFontTx/>
              <a:buNone/>
            </a:pPr>
            <a:r>
              <a:rPr lang="en-US" b="1" dirty="0" smtClean="0"/>
              <a:t>Principles of Bioethics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buFontTx/>
              <a:buNone/>
            </a:pPr>
            <a:r>
              <a:rPr lang="en-US" dirty="0" smtClean="0"/>
              <a:t>Consider this scenario: A woman goes to her doctor to receive the results of a genetic test. The results show she does have the condition for which she was tested and this allows her doctor to prescribe a treatment strategy that will reduce her symptoms and delay (and perhaps prevent) the progression of the condition. Her doctor knows from their discussions that the woman has an identical twin sister and he asks if she is going to tell her sister of the test results. The sister could then undergo genetic testing herself and perhaps enter treatment. The woman says she does not want her family to know about her condition; as well she will not talk to her sister as they are not on speaking terms. The doctor knows the woman’s twin should be notified so that she can be helped also, but he has a duty of care to his patient. Which principles should be considered when trying to decide how to proceed</a:t>
            </a:r>
            <a:r>
              <a:rPr lang="en-US" dirty="0" smtClean="0"/>
              <a:t>?</a:t>
            </a:r>
          </a:p>
          <a:p>
            <a:pPr lvl="0">
              <a:buFontTx/>
              <a:buNone/>
            </a:pPr>
            <a:endParaRPr lang="en-US" dirty="0" smtClean="0"/>
          </a:p>
          <a:p>
            <a:pPr lvl="2">
              <a:buFontTx/>
              <a:buNone/>
            </a:pPr>
            <a:r>
              <a:rPr lang="en-US" sz="3100" dirty="0" smtClean="0">
                <a:solidFill>
                  <a:srgbClr val="FF0000"/>
                </a:solidFill>
              </a:rPr>
              <a:t>Autonomy      </a:t>
            </a:r>
            <a:r>
              <a:rPr lang="en-US" sz="3100" dirty="0" err="1" smtClean="0">
                <a:solidFill>
                  <a:srgbClr val="FF0000"/>
                </a:solidFill>
              </a:rPr>
              <a:t>Nonmaleficence</a:t>
            </a:r>
            <a:r>
              <a:rPr lang="en-US" sz="3100" dirty="0" smtClean="0">
                <a:solidFill>
                  <a:srgbClr val="FF0000"/>
                </a:solidFill>
              </a:rPr>
              <a:t>    Beneficence    Justice</a:t>
            </a:r>
            <a:r>
              <a:rPr lang="en-US" sz="2300" dirty="0" smtClean="0"/>
              <a:t>.</a:t>
            </a:r>
          </a:p>
          <a:p>
            <a:pPr>
              <a:buFontTx/>
              <a:buNone/>
            </a:pPr>
            <a:endParaRPr lang="en-US" dirty="0"/>
          </a:p>
        </p:txBody>
      </p:sp>
      <p:sp>
        <p:nvSpPr>
          <p:cNvPr id="2" name="Title 1"/>
          <p:cNvSpPr>
            <a:spLocks noGrp="1"/>
          </p:cNvSpPr>
          <p:nvPr>
            <p:ph type="title"/>
          </p:nvPr>
        </p:nvSpPr>
        <p:spPr/>
        <p:txBody>
          <a:bodyPr>
            <a:normAutofit/>
          </a:bodyPr>
          <a:lstStyle/>
          <a:p>
            <a:pPr>
              <a:buFontTx/>
              <a:buNone/>
            </a:pPr>
            <a:r>
              <a:rPr lang="en-US" b="1" dirty="0" smtClean="0"/>
              <a:t>Scenario</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buFontTx/>
              <a:buNone/>
            </a:pPr>
            <a:endParaRPr lang="en-US" b="1" dirty="0" smtClean="0"/>
          </a:p>
          <a:p>
            <a:pPr lvl="0">
              <a:buFontTx/>
              <a:buNone/>
            </a:pPr>
            <a:r>
              <a:rPr lang="en-US" dirty="0" smtClean="0"/>
              <a:t>In summary, ethics is how we look at and understand life, while moral theories are frameworks we use to decide how to act. </a:t>
            </a:r>
          </a:p>
          <a:p>
            <a:pPr lvl="0">
              <a:buFontTx/>
              <a:buNone/>
            </a:pPr>
            <a:r>
              <a:rPr lang="en-US" dirty="0" err="1" smtClean="0"/>
              <a:t>Consequentialism</a:t>
            </a:r>
            <a:r>
              <a:rPr lang="en-US" dirty="0" smtClean="0"/>
              <a:t> is a theory that emphasizes the results of actions, while</a:t>
            </a:r>
          </a:p>
          <a:p>
            <a:pPr lvl="0">
              <a:buFontTx/>
              <a:buNone/>
            </a:pPr>
            <a:r>
              <a:rPr lang="en-US" dirty="0" smtClean="0"/>
              <a:t> Deontology stresses the requirement to act morally, irrespective of the outcome.</a:t>
            </a:r>
          </a:p>
          <a:p>
            <a:pPr lvl="0">
              <a:buFontTx/>
              <a:buNone/>
            </a:pPr>
            <a:r>
              <a:rPr lang="en-US" dirty="0" smtClean="0"/>
              <a:t> Bioethics is a principle-based theory that brings together the ethics of biology, biological research and their applications.</a:t>
            </a:r>
          </a:p>
          <a:p>
            <a:pPr lvl="0">
              <a:buFontTx/>
              <a:buNone/>
            </a:pPr>
            <a:r>
              <a:rPr lang="en-US" dirty="0" smtClean="0"/>
              <a:t> The four principles of Bioethics are autonomy, the right of individuals to make their own decisions; </a:t>
            </a:r>
            <a:r>
              <a:rPr lang="en-US" dirty="0" err="1" smtClean="0"/>
              <a:t>nonmaleficence</a:t>
            </a:r>
            <a:r>
              <a:rPr lang="en-US" dirty="0" smtClean="0"/>
              <a:t>, one should avoid causing harm; beneficence, positive steps should taken to help others; and justice, the benefits and risks should be fairly distributed. </a:t>
            </a:r>
          </a:p>
          <a:p>
            <a:pPr lvl="0">
              <a:buFontTx/>
              <a:buNone/>
            </a:pPr>
            <a:r>
              <a:rPr lang="en-US" dirty="0" smtClean="0"/>
              <a:t>While no one moral theory is correct, and there are many more to be considered, they provide a useful tool to guide ethical decision making.</a:t>
            </a:r>
          </a:p>
          <a:p>
            <a:pPr>
              <a:buFontTx/>
              <a:buNone/>
            </a:pPr>
            <a:endParaRPr lang="en-US" dirty="0"/>
          </a:p>
        </p:txBody>
      </p:sp>
      <p:sp>
        <p:nvSpPr>
          <p:cNvPr id="2" name="Title 1"/>
          <p:cNvSpPr>
            <a:spLocks noGrp="1"/>
          </p:cNvSpPr>
          <p:nvPr>
            <p:ph type="title"/>
          </p:nvPr>
        </p:nvSpPr>
        <p:spPr/>
        <p:txBody>
          <a:bodyPr>
            <a:normAutofit/>
          </a:bodyPr>
          <a:lstStyle/>
          <a:p>
            <a:pPr>
              <a:buFontTx/>
              <a:buNone/>
            </a:pPr>
            <a:r>
              <a:rPr lang="en-US" b="1" dirty="0" smtClean="0"/>
              <a:t>Summary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1"/>
            <a:ext cx="7772400" cy="914400"/>
          </a:xfrm>
        </p:spPr>
        <p:txBody>
          <a:bodyPr>
            <a:normAutofit/>
          </a:bodyPr>
          <a:lstStyle/>
          <a:p>
            <a:pPr>
              <a:buFontTx/>
              <a:buNone/>
            </a:pPr>
            <a:r>
              <a:rPr lang="en-US" b="1" dirty="0" smtClean="0"/>
              <a:t>Introduction</a:t>
            </a:r>
            <a:endParaRPr lang="en-US" dirty="0"/>
          </a:p>
        </p:txBody>
      </p:sp>
      <p:sp>
        <p:nvSpPr>
          <p:cNvPr id="3" name="Subtitle 2"/>
          <p:cNvSpPr>
            <a:spLocks noGrp="1"/>
          </p:cNvSpPr>
          <p:nvPr>
            <p:ph type="subTitle" idx="1"/>
          </p:nvPr>
        </p:nvSpPr>
        <p:spPr>
          <a:xfrm>
            <a:off x="685800" y="1447800"/>
            <a:ext cx="7543800" cy="3657600"/>
          </a:xfrm>
        </p:spPr>
        <p:txBody>
          <a:bodyPr>
            <a:normAutofit lnSpcReduction="10000"/>
          </a:bodyPr>
          <a:lstStyle/>
          <a:p>
            <a:pPr lvl="0" algn="l">
              <a:buFontTx/>
              <a:buNone/>
            </a:pPr>
            <a:endParaRPr lang="en-US" b="1" dirty="0" smtClean="0"/>
          </a:p>
          <a:p>
            <a:pPr lvl="0" algn="l">
              <a:buFont typeface="Arial" pitchFamily="34" charset="0"/>
              <a:buChar char="•"/>
            </a:pPr>
            <a:r>
              <a:rPr lang="en-US" dirty="0" smtClean="0"/>
              <a:t>The term ‘ethics’ broadly describes the way in which we look at and understand life, in terms of good and bad or right and wrong. </a:t>
            </a:r>
            <a:endParaRPr lang="en-US" dirty="0" smtClean="0"/>
          </a:p>
          <a:p>
            <a:pPr lvl="0" algn="l">
              <a:buFont typeface="Arial" pitchFamily="34" charset="0"/>
              <a:buChar char="•"/>
            </a:pPr>
            <a:endParaRPr lang="en-US" dirty="0" smtClean="0"/>
          </a:p>
          <a:p>
            <a:pPr lvl="0" algn="l">
              <a:buFont typeface="Arial" pitchFamily="34" charset="0"/>
              <a:buChar char="•"/>
            </a:pPr>
            <a:r>
              <a:rPr lang="en-US" dirty="0" smtClean="0"/>
              <a:t>Moral </a:t>
            </a:r>
            <a:r>
              <a:rPr lang="en-US" dirty="0" smtClean="0"/>
              <a:t>theories are the frameworks we use to justify or clarify our position when we ask ourselves “what should I do in this situation?” or “what is right or wrong for </a:t>
            </a:r>
            <a:r>
              <a:rPr lang="en-US" dirty="0" smtClean="0"/>
              <a:t>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1"/>
            <a:ext cx="7772400" cy="914400"/>
          </a:xfrm>
        </p:spPr>
        <p:txBody>
          <a:bodyPr>
            <a:normAutofit/>
          </a:bodyPr>
          <a:lstStyle/>
          <a:p>
            <a:pPr>
              <a:buFontTx/>
              <a:buNone/>
            </a:pPr>
            <a:r>
              <a:rPr lang="en-US" b="1" dirty="0" smtClean="0"/>
              <a:t>Introduction</a:t>
            </a:r>
            <a:endParaRPr lang="en-US" dirty="0"/>
          </a:p>
        </p:txBody>
      </p:sp>
      <p:sp>
        <p:nvSpPr>
          <p:cNvPr id="3" name="Subtitle 2"/>
          <p:cNvSpPr>
            <a:spLocks noGrp="1"/>
          </p:cNvSpPr>
          <p:nvPr>
            <p:ph type="subTitle" idx="1"/>
          </p:nvPr>
        </p:nvSpPr>
        <p:spPr>
          <a:xfrm>
            <a:off x="685800" y="1447800"/>
            <a:ext cx="7543800" cy="3657600"/>
          </a:xfrm>
        </p:spPr>
        <p:txBody>
          <a:bodyPr>
            <a:normAutofit fontScale="92500" lnSpcReduction="20000"/>
          </a:bodyPr>
          <a:lstStyle/>
          <a:p>
            <a:pPr lvl="0" algn="l">
              <a:buFontTx/>
              <a:buNone/>
            </a:pPr>
            <a:r>
              <a:rPr lang="en-US" dirty="0" smtClean="0"/>
              <a:t>There </a:t>
            </a:r>
            <a:r>
              <a:rPr lang="en-US" dirty="0" smtClean="0"/>
              <a:t>are many moral theories and there is no one right theory. They converge and often borrow from one another. </a:t>
            </a:r>
            <a:endParaRPr lang="en-US" dirty="0" smtClean="0"/>
          </a:p>
          <a:p>
            <a:pPr lvl="0" algn="l">
              <a:buFontTx/>
              <a:buNone/>
            </a:pPr>
            <a:endParaRPr lang="en-US" dirty="0" smtClean="0"/>
          </a:p>
          <a:p>
            <a:pPr lvl="0" algn="l">
              <a:buFontTx/>
              <a:buNone/>
            </a:pPr>
            <a:r>
              <a:rPr lang="en-US" dirty="0" smtClean="0"/>
              <a:t>Three </a:t>
            </a:r>
            <a:r>
              <a:rPr lang="en-US" dirty="0" smtClean="0"/>
              <a:t>theories will be described here. </a:t>
            </a:r>
            <a:r>
              <a:rPr lang="en-US" dirty="0" smtClean="0"/>
              <a:t>	</a:t>
            </a:r>
            <a:r>
              <a:rPr lang="en-US" dirty="0" err="1" smtClean="0"/>
              <a:t>Consequentialism</a:t>
            </a:r>
            <a:endParaRPr lang="en-US" dirty="0" smtClean="0"/>
          </a:p>
          <a:p>
            <a:pPr lvl="0" algn="l">
              <a:buFontTx/>
              <a:buNone/>
            </a:pPr>
            <a:r>
              <a:rPr lang="en-US" dirty="0" smtClean="0"/>
              <a:t>	Deontology</a:t>
            </a:r>
          </a:p>
          <a:p>
            <a:pPr lvl="0" algn="l">
              <a:buFontTx/>
              <a:buNone/>
            </a:pPr>
            <a:r>
              <a:rPr lang="en-US" dirty="0" smtClean="0"/>
              <a:t>	Bioethics</a:t>
            </a:r>
            <a:r>
              <a:rPr lang="en-US" dirty="0" smtClean="0"/>
              <a:t>, a common morality theory, is a recent theory that dominates current thinking in health care settings.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FontTx/>
              <a:buNone/>
            </a:pPr>
            <a:endParaRPr lang="en-US" b="1" dirty="0" smtClean="0"/>
          </a:p>
          <a:p>
            <a:pPr lvl="0">
              <a:buFontTx/>
              <a:buNone/>
            </a:pPr>
            <a:r>
              <a:rPr lang="en-US" dirty="0" smtClean="0"/>
              <a:t>In </a:t>
            </a:r>
            <a:r>
              <a:rPr lang="en-US" dirty="0" err="1" smtClean="0"/>
              <a:t>consequentialism</a:t>
            </a:r>
            <a:r>
              <a:rPr lang="en-US" dirty="0" smtClean="0"/>
              <a:t>, the consequence of an action justifies the moral acceptability of the means taken to reach that end. The results of actions outweigh any other consideration; in other words, ‘the end justifies the means.’ </a:t>
            </a:r>
            <a:endParaRPr lang="en-US" dirty="0" smtClean="0"/>
          </a:p>
          <a:p>
            <a:pPr>
              <a:buFontTx/>
              <a:buNone/>
            </a:pPr>
            <a:endParaRPr lang="en-US" dirty="0"/>
          </a:p>
        </p:txBody>
      </p:sp>
      <p:sp>
        <p:nvSpPr>
          <p:cNvPr id="2" name="Title 1"/>
          <p:cNvSpPr>
            <a:spLocks noGrp="1"/>
          </p:cNvSpPr>
          <p:nvPr>
            <p:ph type="title"/>
          </p:nvPr>
        </p:nvSpPr>
        <p:spPr/>
        <p:txBody>
          <a:bodyPr>
            <a:normAutofit fontScale="90000"/>
          </a:bodyPr>
          <a:lstStyle/>
          <a:p>
            <a:pPr>
              <a:buFontTx/>
              <a:buNone/>
            </a:pPr>
            <a:endParaRPr lang="en-US" dirty="0" smtClean="0"/>
          </a:p>
          <a:p>
            <a:pPr>
              <a:buFontTx/>
              <a:buNone/>
            </a:pPr>
            <a:r>
              <a:rPr lang="en-US" b="1" dirty="0" err="1" smtClean="0"/>
              <a:t>Consequentialism</a:t>
            </a:r>
            <a:r>
              <a:rPr lang="en-US" b="1" dirty="0" smtClean="0"/>
              <a:t> </a:t>
            </a:r>
            <a:br>
              <a:rPr lang="en-US" b="1" dirty="0" smtClean="0"/>
            </a:br>
            <a:r>
              <a:rPr lang="en-US" b="1" dirty="0" smtClean="0"/>
              <a:t>“The End Justifies the Means”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FontTx/>
              <a:buNone/>
            </a:pPr>
            <a:endParaRPr lang="en-US" b="1" dirty="0" smtClean="0"/>
          </a:p>
          <a:p>
            <a:pPr lvl="0">
              <a:buFontTx/>
              <a:buNone/>
            </a:pPr>
            <a:r>
              <a:rPr lang="en-US" dirty="0" smtClean="0"/>
              <a:t>Jeremy </a:t>
            </a:r>
            <a:r>
              <a:rPr lang="en-US" dirty="0" smtClean="0"/>
              <a:t>Bentham was an early and influential advocate of utilitarianism, the dominant </a:t>
            </a:r>
            <a:r>
              <a:rPr lang="en-US" dirty="0" err="1" smtClean="0"/>
              <a:t>consequentialist</a:t>
            </a:r>
            <a:r>
              <a:rPr lang="en-US" dirty="0" smtClean="0"/>
              <a:t> position. </a:t>
            </a:r>
            <a:endParaRPr lang="en-US" dirty="0" smtClean="0"/>
          </a:p>
          <a:p>
            <a:pPr lvl="0">
              <a:buFontTx/>
              <a:buNone/>
            </a:pPr>
            <a:r>
              <a:rPr lang="en-US" dirty="0" smtClean="0"/>
              <a:t>A </a:t>
            </a:r>
            <a:r>
              <a:rPr lang="en-US" dirty="0" smtClean="0"/>
              <a:t>utilitarian believes in ‘the greatest happiness for the greatest number.’ The more people who benefit from a particular action, the greater its good.</a:t>
            </a:r>
          </a:p>
          <a:p>
            <a:pPr>
              <a:buFontTx/>
              <a:buNone/>
            </a:pPr>
            <a:endParaRPr lang="en-US" dirty="0"/>
          </a:p>
        </p:txBody>
      </p:sp>
      <p:sp>
        <p:nvSpPr>
          <p:cNvPr id="2" name="Title 1"/>
          <p:cNvSpPr>
            <a:spLocks noGrp="1"/>
          </p:cNvSpPr>
          <p:nvPr>
            <p:ph type="title"/>
          </p:nvPr>
        </p:nvSpPr>
        <p:spPr/>
        <p:txBody>
          <a:bodyPr>
            <a:normAutofit fontScale="90000"/>
          </a:bodyPr>
          <a:lstStyle/>
          <a:p>
            <a:pPr>
              <a:buFontTx/>
              <a:buNone/>
            </a:pPr>
            <a:endParaRPr lang="en-US" dirty="0" smtClean="0"/>
          </a:p>
          <a:p>
            <a:pPr>
              <a:buFontTx/>
              <a:buNone/>
            </a:pPr>
            <a:r>
              <a:rPr lang="en-US" b="1" dirty="0" err="1" smtClean="0"/>
              <a:t>Consequentialism</a:t>
            </a:r>
            <a:r>
              <a:rPr lang="en-US" b="1" dirty="0" smtClean="0"/>
              <a:t> </a:t>
            </a:r>
            <a:br>
              <a:rPr lang="en-US" b="1" dirty="0" smtClean="0"/>
            </a:br>
            <a:r>
              <a:rPr lang="en-US" b="1" dirty="0" smtClean="0"/>
              <a:t>“The End Justifies the Means”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buFontTx/>
              <a:buNone/>
            </a:pPr>
            <a:endParaRPr lang="en-US" b="1" dirty="0" smtClean="0"/>
          </a:p>
          <a:p>
            <a:pPr lvl="0">
              <a:buFontTx/>
              <a:buNone/>
            </a:pPr>
            <a:r>
              <a:rPr lang="en-US" dirty="0" smtClean="0"/>
              <a:t>Consider the following scenario: A doctor is working in the Accident and Emergency Department of a hospital. A homeless man is brought in with brain damage sustained in a road traffic accident. The doctor recognizes him; the man has no family and is in reasonable physical, if not mental, health. The doctor knows there is still time to save the man’s life. He also knows that if he does not start treatment, the man will suffer brain death and his organs could possibly be used to improve the quality of or even save several other people’s lives. Assuming there is no penalty associated with either choice, what would a strict utilitarian do?</a:t>
            </a:r>
          </a:p>
          <a:p>
            <a:pPr lvl="0">
              <a:buFontTx/>
              <a:buNone/>
            </a:pPr>
            <a:r>
              <a:rPr lang="en-US" dirty="0" smtClean="0"/>
              <a:t>Save the man’s life</a:t>
            </a:r>
          </a:p>
          <a:p>
            <a:pPr lvl="0">
              <a:buFontTx/>
              <a:buNone/>
            </a:pPr>
            <a:r>
              <a:rPr lang="en-US" dirty="0" smtClean="0"/>
              <a:t>Contact the transplant team to ready them to harvest any available organs</a:t>
            </a:r>
          </a:p>
          <a:p>
            <a:pPr>
              <a:buFontTx/>
              <a:buNone/>
            </a:pPr>
            <a:endParaRPr lang="en-US" dirty="0"/>
          </a:p>
        </p:txBody>
      </p:sp>
      <p:sp>
        <p:nvSpPr>
          <p:cNvPr id="2" name="Title 1"/>
          <p:cNvSpPr>
            <a:spLocks noGrp="1"/>
          </p:cNvSpPr>
          <p:nvPr>
            <p:ph type="title"/>
          </p:nvPr>
        </p:nvSpPr>
        <p:spPr/>
        <p:txBody>
          <a:bodyPr>
            <a:normAutofit/>
          </a:bodyPr>
          <a:lstStyle/>
          <a:p>
            <a:pPr>
              <a:buFontTx/>
              <a:buNone/>
            </a:pPr>
            <a:r>
              <a:rPr lang="en-US" b="1" dirty="0" smtClean="0"/>
              <a:t>Scenario</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FontTx/>
              <a:buNone/>
            </a:pPr>
            <a:endParaRPr lang="en-US" b="1" dirty="0" smtClean="0"/>
          </a:p>
          <a:p>
            <a:pPr lvl="0">
              <a:buFontTx/>
              <a:buNone/>
            </a:pPr>
            <a:r>
              <a:rPr lang="en-US" dirty="0" smtClean="0"/>
              <a:t>The </a:t>
            </a:r>
            <a:r>
              <a:rPr lang="en-US" dirty="0" smtClean="0"/>
              <a:t>doctor would allow the man to die and try to use his organs to save as many people as possible. This would bring the greatest happiness to the greatest number of people. </a:t>
            </a:r>
          </a:p>
          <a:p>
            <a:pPr>
              <a:buFontTx/>
              <a:buNone/>
            </a:pPr>
            <a:endParaRPr lang="en-US" dirty="0"/>
          </a:p>
        </p:txBody>
      </p:sp>
      <p:sp>
        <p:nvSpPr>
          <p:cNvPr id="2" name="Title 1"/>
          <p:cNvSpPr>
            <a:spLocks noGrp="1"/>
          </p:cNvSpPr>
          <p:nvPr>
            <p:ph type="title"/>
          </p:nvPr>
        </p:nvSpPr>
        <p:spPr/>
        <p:txBody>
          <a:bodyPr>
            <a:normAutofit/>
          </a:bodyPr>
          <a:lstStyle/>
          <a:p>
            <a:pPr>
              <a:buFontTx/>
              <a:buNone/>
            </a:pPr>
            <a:r>
              <a:rPr lang="en-US" b="1" dirty="0" smtClean="0"/>
              <a:t>Scenario</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buFontTx/>
              <a:buNone/>
            </a:pPr>
            <a:r>
              <a:rPr lang="en-US" dirty="0" smtClean="0"/>
              <a:t>Deontology or Kantianism is an obligation-based theory whose chief author was Immanuel Kant, who lived in the 18th century. This theory </a:t>
            </a:r>
            <a:r>
              <a:rPr lang="en-US" dirty="0" err="1" smtClean="0"/>
              <a:t>emphasises</a:t>
            </a:r>
            <a:r>
              <a:rPr lang="en-US" dirty="0" smtClean="0"/>
              <a:t> the type of action rather than the consequences of that action. </a:t>
            </a:r>
          </a:p>
          <a:p>
            <a:pPr lvl="0">
              <a:buFontTx/>
              <a:buNone/>
            </a:pPr>
            <a:r>
              <a:rPr lang="en-US" dirty="0" smtClean="0"/>
              <a:t>Deontologists believe that moral decisions should be made based on one’s duties and the rights of others. According to Kant, morality is based on pure reason. As people have the innate ability to act rationally, they therefore must act morally, irrespective of personal desires. </a:t>
            </a:r>
          </a:p>
          <a:p>
            <a:pPr lvl="0">
              <a:buFontTx/>
              <a:buNone/>
            </a:pPr>
            <a:r>
              <a:rPr lang="en-US" dirty="0" smtClean="0"/>
              <a:t>Another way of stating Kant’s theory is </a:t>
            </a:r>
            <a:endParaRPr lang="en-US" dirty="0" smtClean="0"/>
          </a:p>
          <a:p>
            <a:pPr lvl="0">
              <a:buFontTx/>
              <a:buNone/>
            </a:pPr>
            <a:r>
              <a:rPr lang="en-US" dirty="0" smtClean="0"/>
              <a:t>“</a:t>
            </a:r>
            <a:r>
              <a:rPr lang="en-US" dirty="0" smtClean="0"/>
              <a:t>Act morally regardless of the consequences.” </a:t>
            </a:r>
          </a:p>
          <a:p>
            <a:pPr lvl="0">
              <a:buFontTx/>
              <a:buNone/>
            </a:pPr>
            <a:r>
              <a:rPr lang="en-US" dirty="0" smtClean="0"/>
              <a:t>.</a:t>
            </a:r>
            <a:endParaRPr lang="en-US" dirty="0"/>
          </a:p>
        </p:txBody>
      </p:sp>
      <p:sp>
        <p:nvSpPr>
          <p:cNvPr id="2" name="Title 1"/>
          <p:cNvSpPr>
            <a:spLocks noGrp="1"/>
          </p:cNvSpPr>
          <p:nvPr>
            <p:ph type="title"/>
          </p:nvPr>
        </p:nvSpPr>
        <p:spPr/>
        <p:txBody>
          <a:bodyPr>
            <a:normAutofit/>
          </a:bodyPr>
          <a:lstStyle/>
          <a:p>
            <a:pPr>
              <a:buFontTx/>
              <a:buNone/>
            </a:pPr>
            <a:r>
              <a:rPr lang="en-US" b="1" dirty="0" smtClean="0"/>
              <a:t>Deontology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buFontTx/>
              <a:buNone/>
            </a:pPr>
            <a:endParaRPr lang="en-US" b="1" dirty="0" smtClean="0"/>
          </a:p>
          <a:p>
            <a:pPr lvl="0">
              <a:buFontTx/>
              <a:buNone/>
            </a:pPr>
            <a:r>
              <a:rPr lang="en-US" dirty="0" smtClean="0"/>
              <a:t>Consider the following scenario: A doctor is working in the Accident and Emergency Department of a hospital. A homeless man is brought in with brain damage sustained in a road traffic accident. The doctor recognizes him; the man has no family and is in reasonable physical, if not mental, health. The doctor knows there is still time to save the man’s life. He also knows that if he does not start treatment, the man will suffer brain death and his organs could possibly be used to improve the quality of or even save several other people’s lives. Assuming there is no penalty associated with either choice, what would a strict utilitarian do?</a:t>
            </a:r>
          </a:p>
          <a:p>
            <a:r>
              <a:rPr lang="en-US" dirty="0" smtClean="0">
                <a:solidFill>
                  <a:srgbClr val="FF0000"/>
                </a:solidFill>
              </a:rPr>
              <a:t>Save the man’s life</a:t>
            </a:r>
          </a:p>
          <a:p>
            <a:r>
              <a:rPr lang="en-US" dirty="0" smtClean="0">
                <a:solidFill>
                  <a:srgbClr val="FF0000"/>
                </a:solidFill>
              </a:rPr>
              <a:t>Contact the transplant team to ready them to harvest any available organs</a:t>
            </a:r>
          </a:p>
          <a:p>
            <a:pPr>
              <a:buFontTx/>
              <a:buNone/>
            </a:pPr>
            <a:endParaRPr lang="en-US" dirty="0"/>
          </a:p>
        </p:txBody>
      </p:sp>
      <p:sp>
        <p:nvSpPr>
          <p:cNvPr id="2" name="Title 1"/>
          <p:cNvSpPr>
            <a:spLocks noGrp="1"/>
          </p:cNvSpPr>
          <p:nvPr>
            <p:ph type="title"/>
          </p:nvPr>
        </p:nvSpPr>
        <p:spPr/>
        <p:txBody>
          <a:bodyPr>
            <a:normAutofit/>
          </a:bodyPr>
          <a:lstStyle/>
          <a:p>
            <a:pPr>
              <a:buFontTx/>
              <a:buNone/>
            </a:pPr>
            <a:r>
              <a:rPr lang="en-US" b="1" dirty="0" smtClean="0"/>
              <a:t>Scenario</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TotalTime>
  <Words>1119</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http://www.ucel.ac.uk/rlos/genetics/MoralTheories/6.html</vt:lpstr>
      <vt:lpstr>Introduction</vt:lpstr>
      <vt:lpstr>Introduction</vt:lpstr>
      <vt:lpstr> Consequentialism  “The End Justifies the Means”</vt:lpstr>
      <vt:lpstr> Consequentialism  “The End Justifies the Means”</vt:lpstr>
      <vt:lpstr>Scenario</vt:lpstr>
      <vt:lpstr>Scenario</vt:lpstr>
      <vt:lpstr>Deontology</vt:lpstr>
      <vt:lpstr>Scenario</vt:lpstr>
      <vt:lpstr>Deontology</vt:lpstr>
      <vt:lpstr>Bioethics</vt:lpstr>
      <vt:lpstr>Principles of Bioethics</vt:lpstr>
      <vt:lpstr>Principles of Bioethics</vt:lpstr>
      <vt:lpstr>Scenario</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cynthia divina</dc:creator>
  <cp:lastModifiedBy>cynthia divina</cp:lastModifiedBy>
  <cp:revision>4</cp:revision>
  <dcterms:created xsi:type="dcterms:W3CDTF">2012-07-03T15:04:05Z</dcterms:created>
  <dcterms:modified xsi:type="dcterms:W3CDTF">2013-07-01T02:41:13Z</dcterms:modified>
</cp:coreProperties>
</file>