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56" r:id="rId2"/>
    <p:sldId id="257" r:id="rId3"/>
    <p:sldId id="279" r:id="rId4"/>
    <p:sldId id="280" r:id="rId5"/>
    <p:sldId id="281" r:id="rId6"/>
    <p:sldId id="261" r:id="rId7"/>
    <p:sldId id="282" r:id="rId8"/>
    <p:sldId id="306" r:id="rId9"/>
    <p:sldId id="307" r:id="rId10"/>
    <p:sldId id="283" r:id="rId11"/>
    <p:sldId id="284" r:id="rId12"/>
    <p:sldId id="295" r:id="rId13"/>
    <p:sldId id="286" r:id="rId14"/>
    <p:sldId id="287" r:id="rId15"/>
    <p:sldId id="271" r:id="rId16"/>
    <p:sldId id="288" r:id="rId17"/>
    <p:sldId id="289" r:id="rId18"/>
    <p:sldId id="290" r:id="rId19"/>
    <p:sldId id="291" r:id="rId20"/>
    <p:sldId id="292" r:id="rId21"/>
    <p:sldId id="293" r:id="rId22"/>
    <p:sldId id="294" r:id="rId23"/>
    <p:sldId id="298" r:id="rId24"/>
    <p:sldId id="302" r:id="rId25"/>
    <p:sldId id="301" r:id="rId26"/>
    <p:sldId id="303" r:id="rId27"/>
    <p:sldId id="304" r:id="rId28"/>
    <p:sldId id="305" r:id="rId29"/>
    <p:sldId id="308" r:id="rId30"/>
    <p:sldId id="310" r:id="rId31"/>
    <p:sldId id="311" r:id="rId32"/>
    <p:sldId id="312" r:id="rId33"/>
    <p:sldId id="313" r:id="rId34"/>
    <p:sldId id="314" r:id="rId35"/>
    <p:sldId id="315" r:id="rId36"/>
    <p:sldId id="316" r:id="rId37"/>
    <p:sldId id="317" r:id="rId38"/>
    <p:sldId id="318" r:id="rId39"/>
    <p:sldId id="319" r:id="rId40"/>
    <p:sldId id="320" r:id="rId41"/>
    <p:sldId id="321" r:id="rId42"/>
    <p:sldId id="322" r:id="rId43"/>
    <p:sldId id="309"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4578" autoAdjust="0"/>
    <p:restoredTop sz="86322" autoAdjust="0"/>
  </p:normalViewPr>
  <p:slideViewPr>
    <p:cSldViewPr>
      <p:cViewPr varScale="1">
        <p:scale>
          <a:sx n="60" d="100"/>
          <a:sy n="60" d="100"/>
        </p:scale>
        <p:origin x="-1422" y="-84"/>
      </p:cViewPr>
      <p:guideLst>
        <p:guide orient="horz" pos="2160"/>
        <p:guide pos="2880"/>
      </p:guideLst>
    </p:cSldViewPr>
  </p:slideViewPr>
  <p:outlineViewPr>
    <p:cViewPr>
      <p:scale>
        <a:sx n="33" d="100"/>
        <a:sy n="33" d="100"/>
      </p:scale>
      <p:origin x="0" y="2221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163A9A-66DF-46B3-8D85-3D3051C7ACAB}" type="datetimeFigureOut">
              <a:rPr lang="en-US" smtClean="0"/>
              <a:pPr/>
              <a:t>6/26/2013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64C62-3598-4F04-BC92-7A08547E59D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764C62-3598-4F04-BC92-7A08547E59D0}"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6169430-E9D9-4C57-805A-3EB0338B658C}" type="datetimeFigureOut">
              <a:rPr lang="en-US" smtClean="0"/>
              <a:pPr/>
              <a:t>6/26/2013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AC2D93-93A7-4BC6-91CF-12D3D02E74D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C2D93-93A7-4BC6-91CF-12D3D02E74D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C2D93-93A7-4BC6-91CF-12D3D02E74D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C2D93-93A7-4BC6-91CF-12D3D02E74D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7AC2D93-93A7-4BC6-91CF-12D3D02E74D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AC2D93-93A7-4BC6-91CF-12D3D02E74D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7AC2D93-93A7-4BC6-91CF-12D3D02E74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7AC2D93-93A7-4BC6-91CF-12D3D02E74D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169430-E9D9-4C57-805A-3EB0338B658C}" type="datetimeFigureOut">
              <a:rPr lang="en-US" smtClean="0"/>
              <a:pPr/>
              <a:t>6/26/2013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7AC2D93-93A7-4BC6-91CF-12D3D02E74D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6169430-E9D9-4C57-805A-3EB0338B658C}" type="datetimeFigureOut">
              <a:rPr lang="en-US" smtClean="0"/>
              <a:pPr/>
              <a:t>6/26/2013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7AC2D93-93A7-4BC6-91CF-12D3D02E74D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6169430-E9D9-4C57-805A-3EB0338B658C}" type="datetimeFigureOut">
              <a:rPr lang="en-US" smtClean="0"/>
              <a:pPr/>
              <a:t>6/26/2013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AC2D93-93A7-4BC6-91CF-12D3D02E74D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6169430-E9D9-4C57-805A-3EB0338B658C}" type="datetimeFigureOut">
              <a:rPr lang="en-US" smtClean="0"/>
              <a:pPr/>
              <a:t>6/26/2013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AC2D93-93A7-4BC6-91CF-12D3D02E74D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400" b="1" kern="1200" dirty="0" smtClean="0">
                <a:solidFill>
                  <a:srgbClr val="002060"/>
                </a:solidFill>
                <a:latin typeface="Arial Narrow" pitchFamily="34" charset="0"/>
                <a:ea typeface="+mj-ea"/>
                <a:cs typeface="Arial" pitchFamily="34" charset="0"/>
              </a:rPr>
              <a:t>THE NATURE OF ETHICS</a:t>
            </a:r>
            <a:endParaRPr lang="en-US" dirty="0">
              <a:solidFill>
                <a:srgbClr val="002060"/>
              </a:solidFill>
              <a:latin typeface="Arial Narrow" pitchFamily="34" charset="0"/>
              <a:cs typeface="Arial" pitchFamily="34" charset="0"/>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7391400" cy="4525963"/>
          </a:xfrm>
        </p:spPr>
        <p:txBody>
          <a:bodyPr>
            <a:normAutofit fontScale="62500" lnSpcReduction="20000"/>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to make more clear and better understand what is right and wrong</a:t>
            </a:r>
          </a:p>
          <a:p>
            <a:pPr lvl="0">
              <a:buNone/>
            </a:pPr>
            <a:r>
              <a:rPr lang="en-US" sz="4400" kern="1200" dirty="0" smtClean="0">
                <a:solidFill>
                  <a:schemeClr val="accent6">
                    <a:lumMod val="50000"/>
                  </a:schemeClr>
                </a:solidFill>
                <a:latin typeface="Arial Narrow" pitchFamily="34" charset="0"/>
                <a:ea typeface="+mj-ea"/>
                <a:cs typeface="Arial" pitchFamily="34" charset="0"/>
              </a:rPr>
              <a:t>to be more confident about the choices and the reasoning process used to defend one’s behaviors. </a:t>
            </a:r>
          </a:p>
          <a:p>
            <a:pPr lvl="0">
              <a:buNone/>
            </a:pPr>
            <a:r>
              <a:rPr lang="en-US" sz="4400" kern="1200" dirty="0" smtClean="0">
                <a:solidFill>
                  <a:schemeClr val="accent6">
                    <a:lumMod val="50000"/>
                  </a:schemeClr>
                </a:solidFill>
                <a:latin typeface="Arial Narrow" pitchFamily="34" charset="0"/>
                <a:ea typeface="+mj-ea"/>
                <a:cs typeface="Arial" pitchFamily="34" charset="0"/>
              </a:rPr>
              <a:t> to understand other possible and legitimate ways to arrive at ethical answers</a:t>
            </a:r>
          </a:p>
          <a:p>
            <a:pPr lvl="0">
              <a:buNone/>
            </a:pPr>
            <a:r>
              <a:rPr lang="en-US" sz="4400" kern="1200" dirty="0" smtClean="0">
                <a:solidFill>
                  <a:schemeClr val="accent6">
                    <a:lumMod val="50000"/>
                  </a:schemeClr>
                </a:solidFill>
                <a:latin typeface="Arial Narrow" pitchFamily="34" charset="0"/>
                <a:ea typeface="+mj-ea"/>
                <a:cs typeface="Arial" pitchFamily="34" charset="0"/>
              </a:rPr>
              <a:t> to be more tolerant about different approaches.</a:t>
            </a:r>
          </a:p>
          <a:p>
            <a:pPr lvl="0">
              <a:buNone/>
            </a:pPr>
            <a:r>
              <a:rPr lang="en-US" sz="4400" kern="1200" dirty="0" smtClean="0">
                <a:solidFill>
                  <a:schemeClr val="accent6">
                    <a:lumMod val="50000"/>
                  </a:schemeClr>
                </a:solidFill>
                <a:latin typeface="Arial Narrow" pitchFamily="34" charset="0"/>
                <a:ea typeface="+mj-ea"/>
                <a:cs typeface="Arial" pitchFamily="34" charset="0"/>
              </a:rPr>
              <a:t>to develop understanding about some pitfalls involved in trying to differentiate right from wrong</a:t>
            </a:r>
          </a:p>
          <a:p>
            <a:pPr lvl="0">
              <a:buNone/>
            </a:pPr>
            <a:r>
              <a:rPr lang="en-US" sz="4400" kern="1200" dirty="0" smtClean="0">
                <a:solidFill>
                  <a:schemeClr val="accent6">
                    <a:lumMod val="50000"/>
                  </a:schemeClr>
                </a:solidFill>
                <a:latin typeface="Arial Narrow" pitchFamily="34" charset="0"/>
                <a:ea typeface="+mj-ea"/>
                <a:cs typeface="Arial" pitchFamily="34" charset="0"/>
              </a:rPr>
              <a:t>to prepare for situations different from ones usually encountered in daily life.</a:t>
            </a:r>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en-US" sz="4000" dirty="0" smtClean="0">
                <a:solidFill>
                  <a:schemeClr val="accent6">
                    <a:lumMod val="50000"/>
                  </a:schemeClr>
                </a:solidFill>
                <a:latin typeface="Arial Narrow" pitchFamily="34" charset="0"/>
                <a:cs typeface="Arial" pitchFamily="34" charset="0"/>
              </a:rPr>
              <a:t>Ethics class </a:t>
            </a: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lvl="0">
              <a:buNone/>
            </a:pPr>
            <a:r>
              <a:rPr lang="en-US" sz="4400" u="sng" kern="1200" dirty="0" smtClean="0">
                <a:solidFill>
                  <a:schemeClr val="accent6">
                    <a:lumMod val="50000"/>
                  </a:schemeClr>
                </a:solidFill>
                <a:latin typeface="Arial Narrow" pitchFamily="34" charset="0"/>
                <a:ea typeface="+mj-ea"/>
                <a:cs typeface="Arial" pitchFamily="34" charset="0"/>
              </a:rPr>
              <a:t>RIGHT/WRONG</a:t>
            </a:r>
            <a:r>
              <a:rPr lang="en-US" sz="4400" kern="1200" dirty="0" smtClean="0">
                <a:solidFill>
                  <a:schemeClr val="accent6">
                    <a:lumMod val="50000"/>
                  </a:schemeClr>
                </a:solidFill>
                <a:latin typeface="Arial Narrow" pitchFamily="34" charset="0"/>
                <a:ea typeface="+mj-ea"/>
                <a:cs typeface="Arial" pitchFamily="34" charset="0"/>
              </a:rPr>
              <a:t>: Every action is either morally right or morally wrong.</a:t>
            </a:r>
          </a:p>
          <a:p>
            <a:pPr lvl="0">
              <a:buNone/>
            </a:pPr>
            <a:r>
              <a:rPr lang="en-US" sz="4400" kern="1200" dirty="0" smtClean="0">
                <a:solidFill>
                  <a:schemeClr val="accent6">
                    <a:lumMod val="50000"/>
                  </a:schemeClr>
                </a:solidFill>
                <a:latin typeface="Arial Narrow" pitchFamily="34" charset="0"/>
                <a:ea typeface="+mj-ea"/>
                <a:cs typeface="Arial" pitchFamily="34" charset="0"/>
              </a:rPr>
              <a:t>		Morally wrong = breaks a moral rule or precept.</a:t>
            </a:r>
            <a:br>
              <a:rPr lang="en-US" sz="4400" kern="1200" dirty="0" smtClean="0">
                <a:solidFill>
                  <a:schemeClr val="accent6">
                    <a:lumMod val="50000"/>
                  </a:schemeClr>
                </a:solidFill>
                <a:latin typeface="Arial Narrow" pitchFamily="34" charset="0"/>
                <a:ea typeface="+mj-ea"/>
                <a:cs typeface="Arial" pitchFamily="34" charset="0"/>
              </a:rPr>
            </a:br>
            <a:r>
              <a:rPr lang="en-US" sz="4400" kern="1200" dirty="0" smtClean="0">
                <a:solidFill>
                  <a:schemeClr val="accent6">
                    <a:lumMod val="50000"/>
                  </a:schemeClr>
                </a:solidFill>
                <a:latin typeface="Arial Narrow" pitchFamily="34" charset="0"/>
                <a:ea typeface="+mj-ea"/>
                <a:cs typeface="Arial" pitchFamily="34" charset="0"/>
              </a:rPr>
              <a:t>	Morally right =</a:t>
            </a:r>
            <a:r>
              <a:rPr lang="en-US" sz="4400" dirty="0" smtClean="0">
                <a:solidFill>
                  <a:schemeClr val="accent6">
                    <a:lumMod val="50000"/>
                  </a:schemeClr>
                </a:solidFill>
                <a:latin typeface="Arial Narrow" pitchFamily="34" charset="0"/>
                <a:ea typeface="+mj-ea"/>
                <a:cs typeface="Arial" pitchFamily="34" charset="0"/>
              </a:rPr>
              <a:t>does</a:t>
            </a:r>
            <a:r>
              <a:rPr lang="en-US" sz="4400" kern="1200" dirty="0" smtClean="0">
                <a:solidFill>
                  <a:schemeClr val="accent6">
                    <a:lumMod val="50000"/>
                  </a:schemeClr>
                </a:solidFill>
                <a:latin typeface="Arial Narrow" pitchFamily="34" charset="0"/>
                <a:ea typeface="+mj-ea"/>
                <a:cs typeface="Arial" pitchFamily="34" charset="0"/>
              </a:rPr>
              <a:t> not break a moral rule, not morally wrong).</a:t>
            </a:r>
          </a:p>
          <a:p>
            <a:pPr lvl="0"/>
            <a:endParaRPr lang="en-US" sz="4400" kern="1200" dirty="0" smtClean="0">
              <a:solidFill>
                <a:schemeClr val="accent6">
                  <a:lumMod val="50000"/>
                </a:schemeClr>
              </a:solidFill>
              <a:latin typeface="Arial Narrow" pitchFamily="34" charset="0"/>
              <a:ea typeface="+mj-ea"/>
              <a:cs typeface="Arial" pitchFamily="34" charset="0"/>
            </a:endParaRPr>
          </a:p>
          <a:p>
            <a:pPr lvl="0">
              <a:buNone/>
            </a:pPr>
            <a:r>
              <a:rPr lang="en-US" sz="4400" kern="1200" dirty="0" smtClean="0">
                <a:solidFill>
                  <a:schemeClr val="accent6">
                    <a:lumMod val="50000"/>
                  </a:schemeClr>
                </a:solidFill>
                <a:latin typeface="Arial Narrow" pitchFamily="34" charset="0"/>
                <a:ea typeface="+mj-ea"/>
                <a:cs typeface="Arial" pitchFamily="34" charset="0"/>
              </a:rPr>
              <a:t>Not breaking a moral rule or precept can be two things</a:t>
            </a:r>
          </a:p>
          <a:p>
            <a:pPr lvl="0">
              <a:buNone/>
            </a:pPr>
            <a:r>
              <a:rPr lang="en-US" sz="4400" kern="1200" dirty="0" smtClean="0">
                <a:solidFill>
                  <a:schemeClr val="accent6">
                    <a:lumMod val="50000"/>
                  </a:schemeClr>
                </a:solidFill>
                <a:latin typeface="Arial Narrow" pitchFamily="34" charset="0"/>
                <a:ea typeface="+mj-ea"/>
                <a:cs typeface="Arial" pitchFamily="34" charset="0"/>
              </a:rPr>
              <a:t>performing an action that is morally demanded = </a:t>
            </a:r>
            <a:r>
              <a:rPr lang="en-US" sz="4400" b="1" kern="1200" dirty="0" smtClean="0">
                <a:solidFill>
                  <a:schemeClr val="accent6">
                    <a:lumMod val="50000"/>
                  </a:schemeClr>
                </a:solidFill>
                <a:latin typeface="Arial Narrow" pitchFamily="34" charset="0"/>
                <a:ea typeface="+mj-ea"/>
                <a:cs typeface="Arial" pitchFamily="34" charset="0"/>
              </a:rPr>
              <a:t>morally obligatory</a:t>
            </a:r>
            <a:r>
              <a:rPr lang="en-US" sz="4400" kern="1200" dirty="0" smtClean="0">
                <a:solidFill>
                  <a:schemeClr val="accent6">
                    <a:lumMod val="50000"/>
                  </a:schemeClr>
                </a:solidFill>
                <a:latin typeface="Arial Narrow" pitchFamily="34" charset="0"/>
                <a:ea typeface="+mj-ea"/>
                <a:cs typeface="Arial" pitchFamily="34" charset="0"/>
              </a:rPr>
              <a:t> </a:t>
            </a:r>
          </a:p>
          <a:p>
            <a:pPr lvl="0">
              <a:buNone/>
            </a:pPr>
            <a:r>
              <a:rPr lang="en-US" sz="4400" kern="1200" dirty="0" smtClean="0">
                <a:solidFill>
                  <a:schemeClr val="accent6">
                    <a:lumMod val="50000"/>
                  </a:schemeClr>
                </a:solidFill>
                <a:latin typeface="Arial Narrow" pitchFamily="34" charset="0"/>
                <a:ea typeface="+mj-ea"/>
                <a:cs typeface="Arial" pitchFamily="34" charset="0"/>
              </a:rPr>
              <a:t> performing an action that it would be right to do and not wrong not to </a:t>
            </a:r>
            <a:r>
              <a:rPr lang="en-US" sz="4400" dirty="0" smtClean="0">
                <a:solidFill>
                  <a:schemeClr val="accent6">
                    <a:lumMod val="50000"/>
                  </a:schemeClr>
                </a:solidFill>
                <a:latin typeface="Arial Narrow" pitchFamily="34" charset="0"/>
                <a:ea typeface="+mj-ea"/>
                <a:cs typeface="Arial" pitchFamily="34" charset="0"/>
              </a:rPr>
              <a:t>do = </a:t>
            </a:r>
            <a:r>
              <a:rPr lang="en-US" sz="4400" b="1" dirty="0" smtClean="0">
                <a:solidFill>
                  <a:schemeClr val="accent6">
                    <a:lumMod val="50000"/>
                  </a:schemeClr>
                </a:solidFill>
                <a:latin typeface="Arial Narrow" pitchFamily="34" charset="0"/>
                <a:ea typeface="+mj-ea"/>
                <a:cs typeface="Arial" pitchFamily="34" charset="0"/>
              </a:rPr>
              <a:t>morally permissible</a:t>
            </a:r>
            <a:endParaRPr lang="en-US" sz="4400" b="1" kern="1200" dirty="0" smtClean="0">
              <a:solidFill>
                <a:schemeClr val="accent6">
                  <a:lumMod val="50000"/>
                </a:schemeClr>
              </a:solidFill>
              <a:latin typeface="Arial Narrow" pitchFamily="34" charset="0"/>
              <a:ea typeface="+mj-ea"/>
              <a:cs typeface="Arial" pitchFamily="34" charset="0"/>
            </a:endParaRPr>
          </a:p>
        </p:txBody>
      </p:sp>
      <p:sp>
        <p:nvSpPr>
          <p:cNvPr id="2" name="Title 1"/>
          <p:cNvSpPr>
            <a:spLocks noGrp="1"/>
          </p:cNvSpPr>
          <p:nvPr>
            <p:ph type="title"/>
          </p:nvPr>
        </p:nvSpPr>
        <p:spPr/>
        <p:txBody>
          <a:bodyPr>
            <a:normAutofit fontScale="90000"/>
          </a:bodyPr>
          <a:lstStyle/>
          <a:p>
            <a:pPr lvl="0"/>
            <a:r>
              <a:rPr lang="en-US" dirty="0">
                <a:solidFill>
                  <a:schemeClr val="accent6">
                    <a:lumMod val="50000"/>
                  </a:schemeClr>
                </a:solidFill>
                <a:latin typeface="Arial Narrow" pitchFamily="34" charset="0"/>
                <a:cs typeface="Arial" pitchFamily="34" charset="0"/>
              </a:rPr>
              <a:t>SOME ETHICAL TERMINOLOGY</a:t>
            </a:r>
            <a:br>
              <a:rPr lang="en-US" dirty="0">
                <a:solidFill>
                  <a:schemeClr val="accent6">
                    <a:lumMod val="50000"/>
                  </a:schemeClr>
                </a:solidFill>
                <a:latin typeface="Arial Narrow" pitchFamily="34" charset="0"/>
                <a:cs typeface="Arial" pitchFamily="34" charset="0"/>
              </a:rPr>
            </a:b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6248400" cy="4525963"/>
          </a:xfrm>
        </p:spPr>
        <p:txBody>
          <a:bodyPr>
            <a:normAutofit fontScale="77500" lnSpcReduction="20000"/>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Morally obligatory action: an action that it would be right to do and wrong not to do</a:t>
            </a:r>
          </a:p>
          <a:p>
            <a:pPr lvl="0">
              <a:buNone/>
            </a:pPr>
            <a:r>
              <a:rPr lang="en-US" sz="4400" b="1" kern="1200" dirty="0" smtClean="0">
                <a:solidFill>
                  <a:schemeClr val="accent6">
                    <a:lumMod val="50000"/>
                  </a:schemeClr>
                </a:solidFill>
                <a:latin typeface="Arial Narrow" pitchFamily="34" charset="0"/>
                <a:ea typeface="+mj-ea"/>
                <a:cs typeface="Arial" pitchFamily="34" charset="0"/>
              </a:rPr>
              <a:t> </a:t>
            </a:r>
            <a:endParaRPr lang="en-US" sz="4400" kern="1200" dirty="0" smtClean="0">
              <a:solidFill>
                <a:schemeClr val="accent6">
                  <a:lumMod val="50000"/>
                </a:schemeClr>
              </a:solidFill>
              <a:latin typeface="Arial Narrow" pitchFamily="34" charset="0"/>
              <a:ea typeface="+mj-ea"/>
              <a:cs typeface="Arial" pitchFamily="34" charset="0"/>
            </a:endParaRPr>
          </a:p>
          <a:p>
            <a:pPr lvl="0">
              <a:buNone/>
            </a:pPr>
            <a:r>
              <a:rPr lang="en-US" sz="4400" kern="1200" dirty="0" smtClean="0">
                <a:solidFill>
                  <a:schemeClr val="accent6">
                    <a:lumMod val="50000"/>
                  </a:schemeClr>
                </a:solidFill>
                <a:latin typeface="Arial Narrow" pitchFamily="34" charset="0"/>
                <a:ea typeface="+mj-ea"/>
                <a:cs typeface="Arial" pitchFamily="34" charset="0"/>
              </a:rPr>
              <a:t>performing an action neither morally demanded nor morally prohibited = </a:t>
            </a:r>
            <a:r>
              <a:rPr lang="en-US" sz="4400" b="1" kern="1200" dirty="0" smtClean="0">
                <a:solidFill>
                  <a:schemeClr val="accent6">
                    <a:lumMod val="50000"/>
                  </a:schemeClr>
                </a:solidFill>
                <a:latin typeface="Arial Narrow" pitchFamily="34" charset="0"/>
                <a:ea typeface="+mj-ea"/>
                <a:cs typeface="Arial" pitchFamily="34" charset="0"/>
              </a:rPr>
              <a:t>morally permissible</a:t>
            </a:r>
            <a:r>
              <a:rPr lang="en-US" sz="4400" kern="1200" dirty="0" smtClean="0">
                <a:solidFill>
                  <a:schemeClr val="accent6">
                    <a:lumMod val="50000"/>
                  </a:schemeClr>
                </a:solidFill>
                <a:latin typeface="Arial Narrow" pitchFamily="34" charset="0"/>
                <a:ea typeface="+mj-ea"/>
                <a:cs typeface="Arial" pitchFamily="34" charset="0"/>
              </a:rPr>
              <a:t>.</a:t>
            </a:r>
          </a:p>
          <a:p>
            <a:pPr lvl="0">
              <a:buNone/>
            </a:pPr>
            <a:r>
              <a:rPr lang="en-US" sz="4400" kern="1200" dirty="0" smtClean="0">
                <a:solidFill>
                  <a:schemeClr val="accent6">
                    <a:lumMod val="50000"/>
                  </a:schemeClr>
                </a:solidFill>
                <a:latin typeface="Arial Narrow" pitchFamily="34" charset="0"/>
                <a:ea typeface="+mj-ea"/>
                <a:cs typeface="Arial" pitchFamily="34" charset="0"/>
              </a:rPr>
              <a:t> </a:t>
            </a:r>
          </a:p>
          <a:p>
            <a:pPr lvl="0">
              <a:buNone/>
            </a:pPr>
            <a:r>
              <a:rPr lang="en-US" sz="4400" kern="1200" dirty="0" smtClean="0">
                <a:solidFill>
                  <a:schemeClr val="accent6">
                    <a:lumMod val="50000"/>
                  </a:schemeClr>
                </a:solidFill>
                <a:latin typeface="Arial Narrow" pitchFamily="34" charset="0"/>
                <a:ea typeface="+mj-ea"/>
                <a:cs typeface="Arial" pitchFamily="34" charset="0"/>
              </a:rPr>
              <a:t/>
            </a:r>
            <a:br>
              <a:rPr lang="en-US" sz="4400" kern="1200" dirty="0" smtClean="0">
                <a:solidFill>
                  <a:schemeClr val="accent6">
                    <a:lumMod val="50000"/>
                  </a:schemeClr>
                </a:solidFill>
                <a:latin typeface="Arial Narrow" pitchFamily="34" charset="0"/>
                <a:ea typeface="+mj-ea"/>
                <a:cs typeface="Arial" pitchFamily="34" charset="0"/>
              </a:rPr>
            </a:b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a:r>
              <a:rPr lang="en-US" sz="4400" kern="1200" dirty="0" smtClean="0">
                <a:solidFill>
                  <a:schemeClr val="accent6">
                    <a:lumMod val="50000"/>
                  </a:schemeClr>
                </a:solidFill>
                <a:latin typeface="Arial Narrow" pitchFamily="34" charset="0"/>
                <a:ea typeface="+mj-ea"/>
                <a:cs typeface="Arial" pitchFamily="34" charset="0"/>
              </a:rPr>
              <a:t>Studying ethics does not break a moral rule, so it is at least ethical or right to do in the sense of being </a:t>
            </a:r>
            <a:r>
              <a:rPr lang="en-US" sz="4400" i="1" kern="1200" dirty="0" smtClean="0">
                <a:solidFill>
                  <a:schemeClr val="accent6">
                    <a:lumMod val="50000"/>
                  </a:schemeClr>
                </a:solidFill>
                <a:latin typeface="Arial Narrow" pitchFamily="34" charset="0"/>
                <a:ea typeface="+mj-ea"/>
                <a:cs typeface="Arial" pitchFamily="34" charset="0"/>
              </a:rPr>
              <a:t>morally permissible</a:t>
            </a:r>
            <a:r>
              <a:rPr lang="en-US" sz="4400" kern="1200" dirty="0" smtClean="0">
                <a:solidFill>
                  <a:schemeClr val="accent6">
                    <a:lumMod val="50000"/>
                  </a:schemeClr>
                </a:solidFill>
                <a:latin typeface="Arial Narrow" pitchFamily="34" charset="0"/>
                <a:ea typeface="+mj-ea"/>
                <a:cs typeface="Arial" pitchFamily="34" charset="0"/>
              </a:rPr>
              <a:t>.</a:t>
            </a:r>
          </a:p>
          <a:p>
            <a:pPr lvl="0">
              <a:buNone/>
            </a:pPr>
            <a:r>
              <a:rPr lang="en-US" sz="4400" kern="1200" dirty="0" smtClean="0">
                <a:solidFill>
                  <a:schemeClr val="accent6">
                    <a:lumMod val="50000"/>
                  </a:schemeClr>
                </a:solidFill>
                <a:latin typeface="Arial Narrow" pitchFamily="34" charset="0"/>
                <a:ea typeface="+mj-ea"/>
                <a:cs typeface="Arial" pitchFamily="34" charset="0"/>
              </a:rPr>
              <a:t>Could it be </a:t>
            </a:r>
            <a:r>
              <a:rPr lang="en-US" sz="4400" i="1" kern="1200" dirty="0" smtClean="0">
                <a:solidFill>
                  <a:schemeClr val="accent6">
                    <a:lumMod val="50000"/>
                  </a:schemeClr>
                </a:solidFill>
                <a:latin typeface="Arial Narrow" pitchFamily="34" charset="0"/>
                <a:ea typeface="+mj-ea"/>
                <a:cs typeface="Arial" pitchFamily="34" charset="0"/>
              </a:rPr>
              <a:t>morally obligatory</a:t>
            </a:r>
            <a:r>
              <a:rPr lang="en-US" sz="4400" kern="1200" dirty="0" smtClean="0">
                <a:solidFill>
                  <a:schemeClr val="accent6">
                    <a:lumMod val="50000"/>
                  </a:schemeClr>
                </a:solidFill>
                <a:latin typeface="Arial Narrow" pitchFamily="34" charset="0"/>
                <a:ea typeface="+mj-ea"/>
                <a:cs typeface="Arial" pitchFamily="34" charset="0"/>
              </a:rPr>
              <a:t>?</a:t>
            </a:r>
          </a:p>
          <a:p>
            <a:pPr lvl="0"/>
            <a:r>
              <a:rPr lang="en-US" sz="4400" kern="1200" dirty="0" smtClean="0">
                <a:solidFill>
                  <a:schemeClr val="accent6">
                    <a:lumMod val="50000"/>
                  </a:schemeClr>
                </a:solidFill>
                <a:latin typeface="Arial Narrow" pitchFamily="34" charset="0"/>
                <a:ea typeface="+mj-ea"/>
                <a:cs typeface="Arial" pitchFamily="34" charset="0"/>
              </a:rPr>
              <a:t> Respect for others, not to say concern for them and the truth, requires that if we are going to discuss ethics with others, and even make ethical decisions, that we have some ethical training.  We must learn to listen, to think creatively about problems, to seek common ground, and be able to get certain issues “unstuck”</a:t>
            </a:r>
          </a:p>
          <a:p>
            <a:pPr lvl="0"/>
            <a:r>
              <a:rPr lang="en-US" sz="4400" kern="1200" dirty="0" smtClean="0">
                <a:solidFill>
                  <a:schemeClr val="accent6">
                    <a:lumMod val="50000"/>
                  </a:schemeClr>
                </a:solidFill>
                <a:latin typeface="Arial Narrow" pitchFamily="34" charset="0"/>
                <a:ea typeface="+mj-ea"/>
                <a:cs typeface="Arial" pitchFamily="34" charset="0"/>
              </a:rPr>
              <a:t>Each of us will at some time </a:t>
            </a:r>
            <a:r>
              <a:rPr lang="en-US" sz="4400" i="1" kern="1200" dirty="0" smtClean="0">
                <a:solidFill>
                  <a:schemeClr val="accent6">
                    <a:lumMod val="50000"/>
                  </a:schemeClr>
                </a:solidFill>
                <a:latin typeface="Arial Narrow" pitchFamily="34" charset="0"/>
                <a:ea typeface="+mj-ea"/>
                <a:cs typeface="Arial" pitchFamily="34" charset="0"/>
              </a:rPr>
              <a:t>have</a:t>
            </a:r>
            <a:r>
              <a:rPr lang="en-US" sz="4400" kern="1200" dirty="0" smtClean="0">
                <a:solidFill>
                  <a:schemeClr val="accent6">
                    <a:lumMod val="50000"/>
                  </a:schemeClr>
                </a:solidFill>
                <a:latin typeface="Arial Narrow" pitchFamily="34" charset="0"/>
                <a:ea typeface="+mj-ea"/>
                <a:cs typeface="Arial" pitchFamily="34" charset="0"/>
              </a:rPr>
              <a:t> to do this.</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fontScale="90000"/>
          </a:bodyPr>
          <a:lstStyle/>
          <a:p>
            <a:pPr lvl="0"/>
            <a:r>
              <a:rPr lang="en-US" sz="3100" i="1" dirty="0">
                <a:solidFill>
                  <a:schemeClr val="accent6">
                    <a:lumMod val="50000"/>
                  </a:schemeClr>
                </a:solidFill>
                <a:latin typeface="Arial Narrow" pitchFamily="34" charset="0"/>
                <a:cs typeface="Arial" pitchFamily="34" charset="0"/>
              </a:rPr>
              <a:t>Is studying ethics morally obligatory or just permissible?</a:t>
            </a:r>
            <a:r>
              <a:rPr lang="en-US" sz="3100" dirty="0">
                <a:solidFill>
                  <a:schemeClr val="accent6">
                    <a:lumMod val="50000"/>
                  </a:schemeClr>
                </a:solidFill>
                <a:latin typeface="Arial Narrow" pitchFamily="34" charset="0"/>
                <a:cs typeface="Arial" pitchFamily="34" charset="0"/>
              </a:rPr>
              <a:t/>
            </a:r>
            <a:br>
              <a:rPr lang="en-US" sz="3100" dirty="0">
                <a:solidFill>
                  <a:schemeClr val="accent6">
                    <a:lumMod val="50000"/>
                  </a:schemeClr>
                </a:solidFill>
                <a:latin typeface="Arial Narrow" pitchFamily="34" charset="0"/>
                <a:cs typeface="Arial" pitchFamily="34" charset="0"/>
              </a:rPr>
            </a:b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67000"/>
            <a:ext cx="8229600" cy="3340291"/>
          </a:xfrm>
        </p:spPr>
        <p:txBody>
          <a:bodyPr>
            <a:normAutofit/>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Therefore, </a:t>
            </a:r>
          </a:p>
          <a:p>
            <a:pPr lvl="0">
              <a:buNone/>
            </a:pPr>
            <a:endParaRPr lang="en-US" sz="4400" dirty="0" smtClean="0">
              <a:solidFill>
                <a:schemeClr val="accent6">
                  <a:lumMod val="50000"/>
                </a:schemeClr>
              </a:solidFill>
              <a:latin typeface="Arial Narrow" pitchFamily="34" charset="0"/>
              <a:ea typeface="+mj-ea"/>
              <a:cs typeface="Arial" pitchFamily="34" charset="0"/>
            </a:endParaRPr>
          </a:p>
          <a:p>
            <a:pPr lvl="0">
              <a:buNone/>
            </a:pPr>
            <a:r>
              <a:rPr lang="en-US" sz="4400" kern="1200" dirty="0" smtClean="0">
                <a:solidFill>
                  <a:schemeClr val="accent6">
                    <a:lumMod val="50000"/>
                  </a:schemeClr>
                </a:solidFill>
                <a:latin typeface="Arial Narrow" pitchFamily="34" charset="0"/>
                <a:ea typeface="+mj-ea"/>
                <a:cs typeface="Arial" pitchFamily="34" charset="0"/>
              </a:rPr>
              <a:t>study ethics is a moral obligation.  </a:t>
            </a:r>
          </a:p>
          <a:p>
            <a:pPr lvl="0">
              <a:buNone/>
            </a:pPr>
            <a:endParaRPr lang="en-US" sz="4400" kern="1200" dirty="0" smtClean="0">
              <a:solidFill>
                <a:schemeClr val="accent6">
                  <a:lumMod val="50000"/>
                </a:schemeClr>
              </a:solidFill>
              <a:latin typeface="Arial Narrow" pitchFamily="34" charset="0"/>
              <a:ea typeface="+mj-ea"/>
              <a:cs typeface="Arial" pitchFamily="34" charset="0"/>
            </a:endParaRPr>
          </a:p>
          <a:p>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p:txBody>
      </p:sp>
      <p:sp>
        <p:nvSpPr>
          <p:cNvPr id="2" name="Title 1"/>
          <p:cNvSpPr>
            <a:spLocks noGrp="1"/>
          </p:cNvSpPr>
          <p:nvPr>
            <p:ph type="title"/>
          </p:nvPr>
        </p:nvSpPr>
        <p:spPr>
          <a:xfrm>
            <a:off x="457200" y="2590800"/>
            <a:ext cx="8229600" cy="1143000"/>
          </a:xfrm>
        </p:spPr>
        <p:txBody>
          <a:bodyPr>
            <a:normAutofit fontScale="90000"/>
          </a:bodyPr>
          <a:lstStyle/>
          <a:p>
            <a:r>
              <a:rPr lang="en-US" sz="4400" kern="1200" dirty="0" smtClean="0">
                <a:solidFill>
                  <a:schemeClr val="accent6">
                    <a:lumMod val="50000"/>
                  </a:schemeClr>
                </a:solidFill>
                <a:latin typeface="Arial Narrow" pitchFamily="34" charset="0"/>
                <a:ea typeface="+mj-ea"/>
                <a:cs typeface="Arial" pitchFamily="34" charset="0"/>
              </a:rPr>
              <a:t>Common Features of Ethical Theories </a:t>
            </a:r>
          </a:p>
          <a:p>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The presupposition of ethics is choices, no choices, no ethics. </a:t>
            </a:r>
          </a:p>
          <a:p>
            <a:pPr lvl="0">
              <a:buNone/>
            </a:pPr>
            <a:r>
              <a:rPr lang="en-US" sz="4400" kern="1200" dirty="0" smtClean="0">
                <a:solidFill>
                  <a:schemeClr val="accent6">
                    <a:lumMod val="50000"/>
                  </a:schemeClr>
                </a:solidFill>
                <a:latin typeface="Arial Narrow" pitchFamily="34" charset="0"/>
                <a:ea typeface="+mj-ea"/>
                <a:cs typeface="Arial" pitchFamily="34" charset="0"/>
              </a:rPr>
              <a:t>These are about intentional choices, choices made on purpose, with some deliberation. </a:t>
            </a:r>
          </a:p>
          <a:p>
            <a:pPr lvl="0">
              <a:buNone/>
            </a:pPr>
            <a:r>
              <a:rPr lang="en-US" sz="4400" kern="1200" dirty="0" smtClean="0">
                <a:solidFill>
                  <a:schemeClr val="accent6">
                    <a:lumMod val="50000"/>
                  </a:schemeClr>
                </a:solidFill>
                <a:latin typeface="Arial Narrow" pitchFamily="34" charset="0"/>
                <a:ea typeface="+mj-ea"/>
                <a:cs typeface="Arial" pitchFamily="34" charset="0"/>
              </a:rPr>
              <a:t>Intentional or chosen omissions count as much as actions. </a:t>
            </a:r>
          </a:p>
          <a:p>
            <a:pPr lvl="0">
              <a:buNone/>
            </a:pPr>
            <a:r>
              <a:rPr lang="en-US" sz="4400" kern="1200" dirty="0" smtClean="0">
                <a:solidFill>
                  <a:schemeClr val="accent6">
                    <a:lumMod val="50000"/>
                  </a:schemeClr>
                </a:solidFill>
                <a:latin typeface="Arial Narrow" pitchFamily="34" charset="0"/>
                <a:ea typeface="+mj-ea"/>
                <a:cs typeface="Arial" pitchFamily="34" charset="0"/>
              </a:rPr>
              <a:t>Ethically significant choices are those that give rise to significant good or bad in the world</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fontScale="90000"/>
          </a:bodyPr>
          <a:lstStyle/>
          <a:p>
            <a:pPr lvl="0"/>
            <a:r>
              <a:rPr lang="en-US" b="1" i="1" dirty="0">
                <a:solidFill>
                  <a:schemeClr val="accent6">
                    <a:lumMod val="50000"/>
                  </a:schemeClr>
                </a:solidFill>
                <a:latin typeface="Arial Narrow" pitchFamily="34" charset="0"/>
                <a:cs typeface="Arial" pitchFamily="34" charset="0"/>
              </a:rPr>
              <a:t>Ethics is about choices </a:t>
            </a:r>
            <a:r>
              <a:rPr lang="en-US" dirty="0">
                <a:solidFill>
                  <a:schemeClr val="accent6">
                    <a:lumMod val="50000"/>
                  </a:schemeClr>
                </a:solidFill>
                <a:latin typeface="Arial Narrow" pitchFamily="34" charset="0"/>
                <a:cs typeface="Arial" pitchFamily="34" charset="0"/>
              </a:rPr>
              <a:t/>
            </a:r>
            <a:br>
              <a:rPr lang="en-US" dirty="0">
                <a:solidFill>
                  <a:schemeClr val="accent6">
                    <a:lumMod val="50000"/>
                  </a:schemeClr>
                </a:solidFill>
                <a:latin typeface="Arial Narrow" pitchFamily="34" charset="0"/>
                <a:cs typeface="Arial" pitchFamily="34" charset="0"/>
              </a:rPr>
            </a:b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599"/>
          </a:xfrm>
        </p:spPr>
        <p:txBody>
          <a:bodyPr>
            <a:normAutofit fontScale="55000" lnSpcReduction="20000"/>
          </a:bodyPr>
          <a:lstStyle/>
          <a:p>
            <a:pPr lvl="0">
              <a:buNone/>
            </a:pPr>
            <a:r>
              <a:rPr lang="en-US" sz="5100" kern="1200" dirty="0" smtClean="0">
                <a:solidFill>
                  <a:schemeClr val="accent6">
                    <a:lumMod val="50000"/>
                  </a:schemeClr>
                </a:solidFill>
                <a:latin typeface="Arial Narrow" pitchFamily="34" charset="0"/>
                <a:ea typeface="+mj-ea"/>
                <a:cs typeface="Arial" pitchFamily="34" charset="0"/>
              </a:rPr>
              <a:t>A second presupposition of ethics is evaluation.</a:t>
            </a:r>
          </a:p>
          <a:p>
            <a:pPr lvl="0">
              <a:buNone/>
            </a:pPr>
            <a:r>
              <a:rPr lang="en-US" sz="5100" dirty="0" smtClean="0">
                <a:solidFill>
                  <a:schemeClr val="accent6">
                    <a:lumMod val="50000"/>
                  </a:schemeClr>
                </a:solidFill>
                <a:latin typeface="Arial Narrow" pitchFamily="34" charset="0"/>
                <a:ea typeface="+mj-ea"/>
                <a:cs typeface="Arial" pitchFamily="34" charset="0"/>
              </a:rPr>
              <a:t>		-</a:t>
            </a:r>
            <a:r>
              <a:rPr lang="en-US" sz="5100" kern="1200" dirty="0" smtClean="0">
                <a:solidFill>
                  <a:schemeClr val="accent6">
                    <a:lumMod val="50000"/>
                  </a:schemeClr>
                </a:solidFill>
                <a:latin typeface="Arial Narrow" pitchFamily="34" charset="0"/>
                <a:ea typeface="+mj-ea"/>
                <a:cs typeface="Arial" pitchFamily="34" charset="0"/>
              </a:rPr>
              <a:t> if good and bad really do not exist, then there is no possible way to evaluate. </a:t>
            </a:r>
          </a:p>
          <a:p>
            <a:pPr lvl="0">
              <a:buNone/>
            </a:pPr>
            <a:r>
              <a:rPr lang="en-US" sz="5100" kern="1200" dirty="0" smtClean="0">
                <a:solidFill>
                  <a:schemeClr val="accent6">
                    <a:lumMod val="50000"/>
                  </a:schemeClr>
                </a:solidFill>
                <a:latin typeface="Arial Narrow" pitchFamily="34" charset="0"/>
                <a:ea typeface="+mj-ea"/>
                <a:cs typeface="Arial" pitchFamily="34" charset="0"/>
              </a:rPr>
              <a:t>Evaluation is between good and bad, a choice between the 	-good and avoid the bad.</a:t>
            </a:r>
          </a:p>
          <a:p>
            <a:pPr lvl="0">
              <a:buNone/>
            </a:pPr>
            <a:r>
              <a:rPr lang="en-US" sz="5100" kern="1200" dirty="0" smtClean="0">
                <a:solidFill>
                  <a:schemeClr val="accent6">
                    <a:lumMod val="50000"/>
                  </a:schemeClr>
                </a:solidFill>
                <a:latin typeface="Arial Narrow" pitchFamily="34" charset="0"/>
                <a:ea typeface="+mj-ea"/>
                <a:cs typeface="Arial" pitchFamily="34" charset="0"/>
              </a:rPr>
              <a:t> Some actions are simply and clearly good, some actions are simply and clearly bad; but some are complex, good </a:t>
            </a:r>
            <a:r>
              <a:rPr lang="en-US" sz="5100" i="1" kern="1200" dirty="0" smtClean="0">
                <a:solidFill>
                  <a:schemeClr val="accent6">
                    <a:lumMod val="50000"/>
                  </a:schemeClr>
                </a:solidFill>
                <a:latin typeface="Arial Narrow" pitchFamily="34" charset="0"/>
                <a:ea typeface="+mj-ea"/>
                <a:cs typeface="Arial" pitchFamily="34" charset="0"/>
              </a:rPr>
              <a:t>and</a:t>
            </a:r>
            <a:r>
              <a:rPr lang="en-US" sz="5100" kern="1200" dirty="0" smtClean="0">
                <a:solidFill>
                  <a:schemeClr val="accent6">
                    <a:lumMod val="50000"/>
                  </a:schemeClr>
                </a:solidFill>
                <a:latin typeface="Arial Narrow" pitchFamily="34" charset="0"/>
                <a:ea typeface="+mj-ea"/>
                <a:cs typeface="Arial" pitchFamily="34" charset="0"/>
              </a:rPr>
              <a:t> bad. </a:t>
            </a:r>
          </a:p>
          <a:p>
            <a:pPr lvl="0">
              <a:buNone/>
            </a:pPr>
            <a:r>
              <a:rPr lang="en-US" sz="5100" dirty="0">
                <a:solidFill>
                  <a:schemeClr val="accent6">
                    <a:lumMod val="50000"/>
                  </a:schemeClr>
                </a:solidFill>
                <a:latin typeface="Arial Narrow" pitchFamily="34" charset="0"/>
                <a:ea typeface="+mj-ea"/>
                <a:cs typeface="Arial" pitchFamily="34" charset="0"/>
              </a:rPr>
              <a:t>	</a:t>
            </a:r>
            <a:r>
              <a:rPr lang="en-US" sz="5100" dirty="0" smtClean="0">
                <a:solidFill>
                  <a:schemeClr val="accent6">
                    <a:lumMod val="50000"/>
                  </a:schemeClr>
                </a:solidFill>
                <a:latin typeface="Arial Narrow" pitchFamily="34" charset="0"/>
                <a:ea typeface="+mj-ea"/>
                <a:cs typeface="Arial" pitchFamily="34" charset="0"/>
              </a:rPr>
              <a:t>	</a:t>
            </a:r>
          </a:p>
          <a:p>
            <a:pPr lvl="0">
              <a:buNone/>
            </a:pPr>
            <a:r>
              <a:rPr lang="en-US" sz="4400" kern="1200" dirty="0" smtClean="0">
                <a:solidFill>
                  <a:schemeClr val="accent6">
                    <a:lumMod val="50000"/>
                  </a:schemeClr>
                </a:solidFill>
                <a:latin typeface="Arial Narrow" pitchFamily="34" charset="0"/>
                <a:ea typeface="+mj-ea"/>
                <a:cs typeface="Arial" pitchFamily="34" charset="0"/>
              </a:rPr>
              <a:t>An example is  euthanasia destroys a human life, but brings about a quick and peaceful end for a suffering patient dying a slow and painful death</a:t>
            </a:r>
          </a:p>
        </p:txBody>
      </p:sp>
      <p:sp>
        <p:nvSpPr>
          <p:cNvPr id="2" name="Title 1"/>
          <p:cNvSpPr>
            <a:spLocks noGrp="1"/>
          </p:cNvSpPr>
          <p:nvPr>
            <p:ph type="title"/>
          </p:nvPr>
        </p:nvSpPr>
        <p:spPr/>
        <p:txBody>
          <a:bodyPr>
            <a:normAutofit/>
          </a:bodyPr>
          <a:lstStyle/>
          <a:p>
            <a:pPr lvl="0"/>
            <a:r>
              <a:rPr lang="en-US" b="1" i="1" dirty="0">
                <a:solidFill>
                  <a:schemeClr val="accent6">
                    <a:lumMod val="50000"/>
                  </a:schemeClr>
                </a:solidFill>
                <a:latin typeface="Arial Narrow" pitchFamily="34" charset="0"/>
                <a:cs typeface="Arial" pitchFamily="34" charset="0"/>
              </a:rPr>
              <a:t>Ethics is about evaluation </a:t>
            </a: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Ethical theories are normative, not descriptive.</a:t>
            </a:r>
          </a:p>
          <a:p>
            <a:pPr lvl="0">
              <a:buNone/>
            </a:pPr>
            <a:r>
              <a:rPr lang="en-US" sz="4400" kern="1200" dirty="0" smtClean="0">
                <a:solidFill>
                  <a:schemeClr val="accent6">
                    <a:lumMod val="50000"/>
                  </a:schemeClr>
                </a:solidFill>
                <a:latin typeface="Arial Narrow" pitchFamily="34" charset="0"/>
                <a:ea typeface="+mj-ea"/>
                <a:cs typeface="Arial" pitchFamily="34" charset="0"/>
              </a:rPr>
              <a:t>		 Ethics always has striven to 	determine what (actually) is good, 	not simply what people think is 	good; what is valuable, not simply 	what people in fact value</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a:bodyPr>
          <a:lstStyle/>
          <a:p>
            <a:pPr lvl="0"/>
            <a:r>
              <a:rPr lang="en-US" b="1" i="1" dirty="0">
                <a:solidFill>
                  <a:schemeClr val="accent6">
                    <a:lumMod val="50000"/>
                  </a:schemeClr>
                </a:solidFill>
                <a:latin typeface="Arial Narrow" pitchFamily="34" charset="0"/>
                <a:cs typeface="Arial" pitchFamily="34" charset="0"/>
              </a:rPr>
              <a:t>Ethics is Normative </a:t>
            </a: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US" sz="4400" kern="1200" dirty="0" smtClean="0">
                <a:solidFill>
                  <a:schemeClr val="accent6">
                    <a:lumMod val="50000"/>
                  </a:schemeClr>
                </a:solidFill>
                <a:latin typeface="Arial Narrow" pitchFamily="34" charset="0"/>
                <a:ea typeface="+mj-ea"/>
                <a:cs typeface="Arial" pitchFamily="34" charset="0"/>
              </a:rPr>
              <a:t>Good and bad are not sensible qualities, but can only be perceived by the mind. </a:t>
            </a:r>
          </a:p>
          <a:p>
            <a:pPr lvl="0">
              <a:buNone/>
            </a:pPr>
            <a:r>
              <a:rPr lang="en-US" sz="3600" kern="1200" dirty="0" smtClean="0">
                <a:solidFill>
                  <a:schemeClr val="accent6">
                    <a:lumMod val="50000"/>
                  </a:schemeClr>
                </a:solidFill>
                <a:latin typeface="Arial Narrow" pitchFamily="34" charset="0"/>
                <a:ea typeface="+mj-ea"/>
                <a:cs typeface="Arial" pitchFamily="34" charset="0"/>
              </a:rPr>
              <a:t>		"</a:t>
            </a:r>
            <a:r>
              <a:rPr lang="en-US" sz="3600" i="1" kern="1200" dirty="0" smtClean="0">
                <a:solidFill>
                  <a:schemeClr val="accent6">
                    <a:lumMod val="50000"/>
                  </a:schemeClr>
                </a:solidFill>
                <a:latin typeface="Arial Narrow" pitchFamily="34" charset="0"/>
                <a:ea typeface="+mj-ea"/>
                <a:cs typeface="Arial" pitchFamily="34" charset="0"/>
              </a:rPr>
              <a:t>Morality begins in the mind, with the 	apprehension of the good.</a:t>
            </a:r>
            <a:r>
              <a:rPr lang="en-US" sz="3600" kern="1200" dirty="0" smtClean="0">
                <a:solidFill>
                  <a:schemeClr val="accent6">
                    <a:lumMod val="50000"/>
                  </a:schemeClr>
                </a:solidFill>
                <a:latin typeface="Arial Narrow" pitchFamily="34" charset="0"/>
                <a:ea typeface="+mj-ea"/>
                <a:cs typeface="Arial" pitchFamily="34" charset="0"/>
              </a:rPr>
              <a:t>“</a:t>
            </a:r>
          </a:p>
          <a:p>
            <a:pPr lvl="0">
              <a:buNone/>
            </a:pPr>
            <a:r>
              <a:rPr lang="en-US" sz="3600" dirty="0">
                <a:solidFill>
                  <a:schemeClr val="accent6">
                    <a:lumMod val="50000"/>
                  </a:schemeClr>
                </a:solidFill>
                <a:latin typeface="Arial Narrow" pitchFamily="34" charset="0"/>
                <a:ea typeface="+mj-ea"/>
                <a:cs typeface="Arial" pitchFamily="34" charset="0"/>
              </a:rPr>
              <a:t>	</a:t>
            </a:r>
            <a:r>
              <a:rPr lang="en-US" sz="3600" dirty="0" smtClean="0">
                <a:solidFill>
                  <a:schemeClr val="accent6">
                    <a:lumMod val="50000"/>
                  </a:schemeClr>
                </a:solidFill>
                <a:latin typeface="Arial Narrow" pitchFamily="34" charset="0"/>
                <a:ea typeface="+mj-ea"/>
                <a:cs typeface="Arial" pitchFamily="34" charset="0"/>
              </a:rPr>
              <a:t>				</a:t>
            </a:r>
            <a:r>
              <a:rPr lang="en-US" sz="3600" kern="1200" dirty="0" smtClean="0">
                <a:solidFill>
                  <a:schemeClr val="accent6">
                    <a:lumMod val="50000"/>
                  </a:schemeClr>
                </a:solidFill>
                <a:latin typeface="Arial Narrow" pitchFamily="34" charset="0"/>
                <a:ea typeface="+mj-ea"/>
                <a:cs typeface="Arial" pitchFamily="34" charset="0"/>
              </a:rPr>
              <a:t> -- Pope John Paul II</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a:bodyPr>
          <a:lstStyle/>
          <a:p>
            <a:pPr lvl="0"/>
            <a:r>
              <a:rPr lang="en-US" b="1" i="1" dirty="0">
                <a:solidFill>
                  <a:schemeClr val="accent6">
                    <a:lumMod val="50000"/>
                  </a:schemeClr>
                </a:solidFill>
                <a:latin typeface="Arial Narrow" pitchFamily="34" charset="0"/>
                <a:cs typeface="Arial" pitchFamily="34" charset="0"/>
              </a:rPr>
              <a:t>Ethics includes reasoning </a:t>
            </a: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229600" cy="4525963"/>
          </a:xfrm>
        </p:spPr>
        <p:txBody>
          <a:bodyPr>
            <a:normAutofit fontScale="92500" lnSpcReduction="10000"/>
          </a:bodyPr>
          <a:lstStyle/>
          <a:p>
            <a:pPr lvl="0">
              <a:buNone/>
            </a:pPr>
            <a:r>
              <a:rPr lang="en-US" sz="4400" b="1" kern="1200" dirty="0" smtClean="0">
                <a:solidFill>
                  <a:schemeClr val="accent6">
                    <a:lumMod val="50000"/>
                  </a:schemeClr>
                </a:solidFill>
                <a:latin typeface="Arial Narrow" pitchFamily="34" charset="0"/>
                <a:ea typeface="+mj-ea"/>
                <a:cs typeface="Arial" pitchFamily="34" charset="0"/>
              </a:rPr>
              <a:t>Ethics</a:t>
            </a:r>
            <a:r>
              <a:rPr lang="en-US" sz="4400" kern="1200" dirty="0" smtClean="0">
                <a:solidFill>
                  <a:schemeClr val="accent6">
                    <a:lumMod val="50000"/>
                  </a:schemeClr>
                </a:solidFill>
                <a:latin typeface="Arial Narrow" pitchFamily="34" charset="0"/>
                <a:ea typeface="+mj-ea"/>
                <a:cs typeface="Arial" pitchFamily="34" charset="0"/>
              </a:rPr>
              <a:t> </a:t>
            </a:r>
            <a:endParaRPr lang="en-US" sz="4400" dirty="0" smtClean="0">
              <a:solidFill>
                <a:schemeClr val="accent6">
                  <a:lumMod val="50000"/>
                </a:schemeClr>
              </a:solidFill>
              <a:latin typeface="Arial Narrow" pitchFamily="34" charset="0"/>
              <a:ea typeface="+mj-ea"/>
              <a:cs typeface="Arial" pitchFamily="34" charset="0"/>
            </a:endParaRPr>
          </a:p>
          <a:p>
            <a:pPr lvl="0">
              <a:buNone/>
            </a:pPr>
            <a:r>
              <a:rPr lang="en-US" sz="4400" kern="1200" dirty="0" smtClean="0">
                <a:solidFill>
                  <a:schemeClr val="accent6">
                    <a:lumMod val="50000"/>
                  </a:schemeClr>
                </a:solidFill>
                <a:latin typeface="Arial Narrow" pitchFamily="34" charset="0"/>
                <a:ea typeface="+mj-ea"/>
                <a:cs typeface="Arial" pitchFamily="34" charset="0"/>
              </a:rPr>
              <a:t>	-    the study of right and wrong and how to tell the difference between them</a:t>
            </a:r>
          </a:p>
          <a:p>
            <a:pPr lvl="0">
              <a:buNone/>
            </a:pPr>
            <a:r>
              <a:rPr lang="en-US" sz="4400" dirty="0" smtClean="0">
                <a:solidFill>
                  <a:schemeClr val="accent6">
                    <a:lumMod val="50000"/>
                  </a:schemeClr>
                </a:solidFill>
                <a:latin typeface="Arial Narrow" pitchFamily="34" charset="0"/>
                <a:ea typeface="+mj-ea"/>
                <a:cs typeface="Arial" pitchFamily="34" charset="0"/>
              </a:rPr>
              <a:t>	- </a:t>
            </a:r>
            <a:r>
              <a:rPr lang="en-US" sz="4400" kern="1200" dirty="0" smtClean="0">
                <a:solidFill>
                  <a:schemeClr val="accent6">
                    <a:lumMod val="50000"/>
                  </a:schemeClr>
                </a:solidFill>
                <a:latin typeface="Arial Narrow" pitchFamily="34" charset="0"/>
                <a:ea typeface="+mj-ea"/>
                <a:cs typeface="Arial" pitchFamily="34" charset="0"/>
              </a:rPr>
              <a:t>also means people's beliefs about right and wrong behavior</a:t>
            </a:r>
          </a:p>
          <a:p>
            <a:pPr lvl="0">
              <a:buNone/>
            </a:pPr>
            <a:r>
              <a:rPr lang="en-US" sz="4400" kern="1200" dirty="0" smtClean="0">
                <a:solidFill>
                  <a:schemeClr val="accent6">
                    <a:lumMod val="50000"/>
                  </a:schemeClr>
                </a:solidFill>
                <a:latin typeface="Arial Narrow" pitchFamily="34" charset="0"/>
                <a:ea typeface="+mj-ea"/>
                <a:cs typeface="Arial" pitchFamily="34" charset="0"/>
              </a:rPr>
              <a:t>ethics can be defined as the study of ethics. </a:t>
            </a:r>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a:bodyPr>
          <a:lstStyle/>
          <a:p>
            <a:endParaRPr lang="en-US" sz="4400" kern="1200" dirty="0" smtClean="0">
              <a:solidFill>
                <a:schemeClr val="accent6">
                  <a:lumMod val="50000"/>
                </a:schemeClr>
              </a:solidFill>
              <a:latin typeface="Arial Narrow" pitchFamily="34" charset="0"/>
              <a:ea typeface="+mj-ea"/>
              <a:cs typeface="Arial" pitchFamily="34" charset="0"/>
            </a:endParaRPr>
          </a:p>
          <a:p>
            <a:endParaRPr lang="en-US" dirty="0">
              <a:solidFill>
                <a:schemeClr val="accent6">
                  <a:lumMod val="50000"/>
                </a:schemeClr>
              </a:solidFill>
              <a:latin typeface="Arial Narrow" pitchFamily="34" charset="0"/>
              <a:cs typeface="Arial" pitchFamily="34" charset="0"/>
            </a:endParaRPr>
          </a:p>
        </p:txBody>
      </p:sp>
      <p:sp>
        <p:nvSpPr>
          <p:cNvPr id="4" name="Rectangle 3"/>
          <p:cNvSpPr/>
          <p:nvPr/>
        </p:nvSpPr>
        <p:spPr>
          <a:xfrm>
            <a:off x="3276600" y="4953000"/>
            <a:ext cx="5486400" cy="1446550"/>
          </a:xfrm>
          <a:prstGeom prst="rect">
            <a:avLst/>
          </a:prstGeom>
        </p:spPr>
        <p:txBody>
          <a:bodyPr wrap="square">
            <a:spAutoFit/>
          </a:bodyPr>
          <a:lstStyle/>
          <a:p>
            <a:pPr marL="365760" lvl="0" indent="-256032">
              <a:spcBef>
                <a:spcPts val="400"/>
              </a:spcBef>
              <a:buClr>
                <a:srgbClr val="72A376"/>
              </a:buClr>
              <a:buSzPct val="68000"/>
            </a:pPr>
            <a:r>
              <a:rPr lang="en-US" sz="4400" dirty="0" smtClean="0">
                <a:solidFill>
                  <a:srgbClr val="E8B7B7">
                    <a:lumMod val="50000"/>
                  </a:srgbClr>
                </a:solidFill>
                <a:latin typeface="Arial Narrow" pitchFamily="34" charset="0"/>
                <a:cs typeface="Arial" pitchFamily="34" charset="0"/>
              </a:rPr>
              <a:t>ethics can be defined as the study of ethics. </a:t>
            </a:r>
            <a:endParaRPr lang="en-US" sz="2700" dirty="0">
              <a:solidFill>
                <a:srgbClr val="E8B7B7">
                  <a:lumMod val="50000"/>
                </a:srgbClr>
              </a:solidFill>
              <a:latin typeface="Arial Narrow" pitchFamily="34" charset="0"/>
              <a:cs typeface="Arial" pitchFamily="34" charset="0"/>
            </a:endParaRP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lvl="0"/>
            <a:r>
              <a:rPr lang="en-US" sz="4400" kern="1200" dirty="0" smtClean="0">
                <a:solidFill>
                  <a:schemeClr val="accent6">
                    <a:lumMod val="50000"/>
                  </a:schemeClr>
                </a:solidFill>
                <a:latin typeface="Arial Narrow" pitchFamily="34" charset="0"/>
                <a:ea typeface="+mj-ea"/>
                <a:cs typeface="Arial" pitchFamily="34" charset="0"/>
              </a:rPr>
              <a:t>If faced with the challenges of life, we have to figure out what is </a:t>
            </a:r>
            <a:r>
              <a:rPr lang="en-US" sz="4400" i="1" kern="1200" dirty="0" smtClean="0">
                <a:solidFill>
                  <a:schemeClr val="accent6">
                    <a:lumMod val="50000"/>
                  </a:schemeClr>
                </a:solidFill>
                <a:latin typeface="Arial Narrow" pitchFamily="34" charset="0"/>
                <a:ea typeface="+mj-ea"/>
                <a:cs typeface="Arial" pitchFamily="34" charset="0"/>
              </a:rPr>
              <a:t>truly</a:t>
            </a:r>
            <a:r>
              <a:rPr lang="en-US" sz="4400" kern="1200" dirty="0" smtClean="0">
                <a:solidFill>
                  <a:schemeClr val="accent6">
                    <a:lumMod val="50000"/>
                  </a:schemeClr>
                </a:solidFill>
                <a:latin typeface="Arial Narrow" pitchFamily="34" charset="0"/>
                <a:ea typeface="+mj-ea"/>
                <a:cs typeface="Arial" pitchFamily="34" charset="0"/>
              </a:rPr>
              <a:t> good for ourselves and what is </a:t>
            </a:r>
            <a:r>
              <a:rPr lang="en-US" sz="4400" i="1" kern="1200" dirty="0" smtClean="0">
                <a:solidFill>
                  <a:schemeClr val="accent6">
                    <a:lumMod val="50000"/>
                  </a:schemeClr>
                </a:solidFill>
                <a:latin typeface="Arial Narrow" pitchFamily="34" charset="0"/>
                <a:ea typeface="+mj-ea"/>
                <a:cs typeface="Arial" pitchFamily="34" charset="0"/>
              </a:rPr>
              <a:t>truly</a:t>
            </a:r>
            <a:r>
              <a:rPr lang="en-US" sz="4400" kern="1200" dirty="0" smtClean="0">
                <a:solidFill>
                  <a:schemeClr val="accent6">
                    <a:lumMod val="50000"/>
                  </a:schemeClr>
                </a:solidFill>
                <a:latin typeface="Arial Narrow" pitchFamily="34" charset="0"/>
                <a:ea typeface="+mj-ea"/>
                <a:cs typeface="Arial" pitchFamily="34" charset="0"/>
              </a:rPr>
              <a:t> bad.</a:t>
            </a:r>
          </a:p>
          <a:p>
            <a:pPr lvl="0"/>
            <a:r>
              <a:rPr lang="en-US" sz="4400" kern="1200" dirty="0" smtClean="0">
                <a:solidFill>
                  <a:schemeClr val="accent6">
                    <a:lumMod val="50000"/>
                  </a:schemeClr>
                </a:solidFill>
                <a:latin typeface="Arial Narrow" pitchFamily="34" charset="0"/>
                <a:ea typeface="+mj-ea"/>
                <a:cs typeface="Arial" pitchFamily="34" charset="0"/>
              </a:rPr>
              <a:t> Our traditions are not enough--they sometimes misguide us , and they sometimes become obsolete. </a:t>
            </a:r>
          </a:p>
          <a:p>
            <a:pPr lvl="0">
              <a:buNone/>
            </a:pPr>
            <a:r>
              <a:rPr lang="en-US" sz="4400" i="1" kern="1200" dirty="0" smtClean="0">
                <a:solidFill>
                  <a:schemeClr val="accent6">
                    <a:lumMod val="50000"/>
                  </a:schemeClr>
                </a:solidFill>
                <a:latin typeface="Arial Narrow" pitchFamily="34" charset="0"/>
                <a:ea typeface="+mj-ea"/>
                <a:cs typeface="Arial" pitchFamily="34" charset="0"/>
              </a:rPr>
              <a:t>			"All people seek the good, not 		the way of their ancestors." </a:t>
            </a:r>
            <a:endParaRPr lang="en-US" sz="4400" kern="1200" dirty="0" smtClean="0">
              <a:solidFill>
                <a:schemeClr val="accent6">
                  <a:lumMod val="50000"/>
                </a:schemeClr>
              </a:solidFill>
              <a:latin typeface="Arial Narrow" pitchFamily="34" charset="0"/>
              <a:ea typeface="+mj-ea"/>
              <a:cs typeface="Arial" pitchFamily="34" charset="0"/>
            </a:endParaRPr>
          </a:p>
          <a:p>
            <a:pPr lvl="0">
              <a:buNone/>
            </a:pPr>
            <a:r>
              <a:rPr lang="en-US" sz="4400" kern="1200" dirty="0" smtClean="0">
                <a:solidFill>
                  <a:schemeClr val="accent6">
                    <a:lumMod val="50000"/>
                  </a:schemeClr>
                </a:solidFill>
                <a:latin typeface="Arial Narrow" pitchFamily="34" charset="0"/>
                <a:ea typeface="+mj-ea"/>
                <a:cs typeface="Arial" pitchFamily="34" charset="0"/>
              </a:rPr>
              <a:t>                            …….Aristotle</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lstStyle/>
          <a:p>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Bad things appear good, good things appear bad; good things are often mixed with bad things.</a:t>
            </a:r>
          </a:p>
          <a:p>
            <a:pPr lvl="0">
              <a:buNone/>
            </a:pPr>
            <a:r>
              <a:rPr lang="en-US" sz="4400" kern="1200" dirty="0" smtClean="0">
                <a:solidFill>
                  <a:schemeClr val="accent6">
                    <a:lumMod val="50000"/>
                  </a:schemeClr>
                </a:solidFill>
                <a:latin typeface="Arial Narrow" pitchFamily="34" charset="0"/>
                <a:ea typeface="+mj-ea"/>
                <a:cs typeface="Arial" pitchFamily="34" charset="0"/>
              </a:rPr>
              <a:t> The ability to figure out good and bad is distorted by psychological and social biases beyond our control. </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normAutofit/>
          </a:bodyPr>
          <a:lstStyle/>
          <a:p>
            <a:r>
              <a:rPr lang="en-US" dirty="0" smtClean="0">
                <a:solidFill>
                  <a:schemeClr val="accent6">
                    <a:lumMod val="50000"/>
                  </a:schemeClr>
                </a:solidFill>
                <a:latin typeface="Arial Narrow" pitchFamily="34" charset="0"/>
                <a:cs typeface="Arial" pitchFamily="34" charset="0"/>
              </a:rPr>
              <a:t>Good </a:t>
            </a:r>
            <a:r>
              <a:rPr lang="en-US" dirty="0">
                <a:solidFill>
                  <a:schemeClr val="accent6">
                    <a:lumMod val="50000"/>
                  </a:schemeClr>
                </a:solidFill>
                <a:latin typeface="Arial Narrow" pitchFamily="34" charset="0"/>
                <a:cs typeface="Arial" pitchFamily="34" charset="0"/>
              </a:rPr>
              <a:t>and bad is often only apparent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One’s view is always </a:t>
            </a:r>
            <a:r>
              <a:rPr lang="en-US" sz="4400" i="1" kern="1200" dirty="0" smtClean="0">
                <a:solidFill>
                  <a:schemeClr val="accent6">
                    <a:lumMod val="50000"/>
                  </a:schemeClr>
                </a:solidFill>
                <a:latin typeface="Arial Narrow" pitchFamily="34" charset="0"/>
                <a:ea typeface="+mj-ea"/>
                <a:cs typeface="Arial" pitchFamily="34" charset="0"/>
              </a:rPr>
              <a:t>one's</a:t>
            </a:r>
            <a:r>
              <a:rPr lang="en-US" sz="4400" kern="1200" dirty="0" smtClean="0">
                <a:solidFill>
                  <a:schemeClr val="accent6">
                    <a:lumMod val="50000"/>
                  </a:schemeClr>
                </a:solidFill>
                <a:latin typeface="Arial Narrow" pitchFamily="34" charset="0"/>
                <a:ea typeface="+mj-ea"/>
                <a:cs typeface="Arial" pitchFamily="34" charset="0"/>
              </a:rPr>
              <a:t> view and </a:t>
            </a:r>
            <a:r>
              <a:rPr lang="en-US" sz="4400" i="1" kern="1200" dirty="0" smtClean="0">
                <a:solidFill>
                  <a:schemeClr val="accent6">
                    <a:lumMod val="50000"/>
                  </a:schemeClr>
                </a:solidFill>
                <a:latin typeface="Arial Narrow" pitchFamily="34" charset="0"/>
                <a:ea typeface="+mj-ea"/>
                <a:cs typeface="Arial" pitchFamily="34" charset="0"/>
              </a:rPr>
              <a:t>in that sense</a:t>
            </a:r>
            <a:r>
              <a:rPr lang="en-US" sz="4400" kern="1200" dirty="0" smtClean="0">
                <a:solidFill>
                  <a:schemeClr val="accent6">
                    <a:lumMod val="50000"/>
                  </a:schemeClr>
                </a:solidFill>
                <a:latin typeface="Arial Narrow" pitchFamily="34" charset="0"/>
                <a:ea typeface="+mj-ea"/>
                <a:cs typeface="Arial" pitchFamily="34" charset="0"/>
              </a:rPr>
              <a:t> relative to some degree to our historical and psychological perspectives.</a:t>
            </a:r>
          </a:p>
          <a:p>
            <a:endParaRPr lang="en-US" dirty="0" smtClean="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lstStyle/>
          <a:p>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buNone/>
            </a:pP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a) </a:t>
            </a: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Ethics of "Obligation" or "Duty" </a:t>
            </a: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 </a:t>
            </a: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ACTION-</a:t>
            </a:r>
            <a:r>
              <a:rPr kumimoji="0" lang="en-US" sz="4100" b="1" u="sng" kern="1200" dirty="0" smtClean="0">
                <a:solidFill>
                  <a:srgbClr val="FF0000"/>
                </a:solidFill>
                <a:effectLst>
                  <a:outerShdw blurRad="31750" dist="25400" dir="5400000" algn="tl" rotWithShape="0">
                    <a:srgbClr val="000000">
                      <a:alpha val="25000"/>
                    </a:srgbClr>
                  </a:outerShdw>
                </a:effectLst>
                <a:latin typeface="+mj-lt"/>
                <a:ea typeface="+mj-ea"/>
                <a:cs typeface="+mj-cs"/>
              </a:rPr>
              <a:t>BASED</a:t>
            </a: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 </a:t>
            </a:r>
            <a:r>
              <a:rPr kumimoji="0" lang="en-US" sz="4100" b="1" i="1" kern="1200" dirty="0" smtClean="0">
                <a:solidFill>
                  <a:schemeClr val="tx2"/>
                </a:solidFill>
                <a:effectLst>
                  <a:outerShdw blurRad="31750" dist="25400" dir="5400000" algn="tl" rotWithShape="0">
                    <a:srgbClr val="000000">
                      <a:alpha val="25000"/>
                    </a:srgbClr>
                  </a:outerShdw>
                </a:effectLst>
                <a:latin typeface="+mj-lt"/>
                <a:ea typeface="+mj-ea"/>
                <a:cs typeface="+mj-cs"/>
              </a:rPr>
              <a:t>What</a:t>
            </a: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 should I do? (Northern European, Protestant, American, newer tradition) </a:t>
            </a:r>
          </a:p>
          <a:p>
            <a:pPr lvl="2">
              <a:buNone/>
            </a:pPr>
            <a:r>
              <a:rPr kumimoji="0" lang="en-US" sz="3500" b="1" kern="1200" dirty="0" smtClean="0">
                <a:solidFill>
                  <a:schemeClr val="tx2"/>
                </a:solidFill>
                <a:effectLst>
                  <a:outerShdw blurRad="31750" dist="25400" dir="5400000" algn="tl" rotWithShape="0">
                    <a:srgbClr val="000000">
                      <a:alpha val="25000"/>
                    </a:srgbClr>
                  </a:outerShdw>
                </a:effectLst>
                <a:latin typeface="+mj-lt"/>
                <a:ea typeface="+mj-ea"/>
                <a:cs typeface="+mj-cs"/>
              </a:rPr>
              <a:t>Includes: </a:t>
            </a:r>
            <a:r>
              <a:rPr kumimoji="0" lang="en-US" sz="3500" b="1" i="1" kern="1200" dirty="0" err="1" smtClean="0">
                <a:solidFill>
                  <a:schemeClr val="tx2"/>
                </a:solidFill>
                <a:effectLst>
                  <a:outerShdw blurRad="31750" dist="25400" dir="5400000" algn="tl" rotWithShape="0">
                    <a:srgbClr val="000000">
                      <a:alpha val="25000"/>
                    </a:srgbClr>
                  </a:outerShdw>
                </a:effectLst>
                <a:latin typeface="+mj-lt"/>
                <a:ea typeface="+mj-ea"/>
                <a:cs typeface="+mj-cs"/>
              </a:rPr>
              <a:t>Consequentialism</a:t>
            </a:r>
            <a:r>
              <a:rPr kumimoji="0" lang="en-US" sz="3500" b="1" kern="1200" dirty="0" smtClean="0">
                <a:solidFill>
                  <a:schemeClr val="tx2"/>
                </a:solidFill>
                <a:effectLst>
                  <a:outerShdw blurRad="31750" dist="25400" dir="5400000" algn="tl" rotWithShape="0">
                    <a:srgbClr val="000000">
                      <a:alpha val="25000"/>
                    </a:srgbClr>
                  </a:outerShdw>
                </a:effectLst>
                <a:latin typeface="+mj-lt"/>
                <a:ea typeface="+mj-ea"/>
                <a:cs typeface="+mj-cs"/>
              </a:rPr>
              <a:t> (utilitarianism), </a:t>
            </a:r>
            <a:r>
              <a:rPr kumimoji="0" lang="en-US" sz="3500" b="1" i="1" kern="1200" dirty="0" smtClean="0">
                <a:solidFill>
                  <a:schemeClr val="tx2"/>
                </a:solidFill>
                <a:effectLst>
                  <a:outerShdw blurRad="31750" dist="25400" dir="5400000" algn="tl" rotWithShape="0">
                    <a:srgbClr val="000000">
                      <a:alpha val="25000"/>
                    </a:srgbClr>
                  </a:outerShdw>
                </a:effectLst>
                <a:latin typeface="+mj-lt"/>
                <a:ea typeface="+mj-ea"/>
                <a:cs typeface="+mj-cs"/>
              </a:rPr>
              <a:t>deontology</a:t>
            </a:r>
            <a:r>
              <a:rPr kumimoji="0" lang="en-US" sz="3500" b="1" kern="1200" dirty="0" smtClean="0">
                <a:solidFill>
                  <a:schemeClr val="tx2"/>
                </a:solidFill>
                <a:effectLst>
                  <a:outerShdw blurRad="31750" dist="25400" dir="5400000" algn="tl" rotWithShape="0">
                    <a:srgbClr val="000000">
                      <a:alpha val="25000"/>
                    </a:srgbClr>
                  </a:outerShdw>
                </a:effectLst>
                <a:latin typeface="+mj-lt"/>
                <a:ea typeface="+mj-ea"/>
                <a:cs typeface="+mj-cs"/>
              </a:rPr>
              <a:t>/rights-based theory, </a:t>
            </a:r>
            <a:r>
              <a:rPr kumimoji="0" lang="en-US" sz="3500" b="1" i="1" kern="1200" dirty="0" err="1" smtClean="0">
                <a:solidFill>
                  <a:schemeClr val="tx2"/>
                </a:solidFill>
                <a:effectLst>
                  <a:outerShdw blurRad="31750" dist="25400" dir="5400000" algn="tl" rotWithShape="0">
                    <a:srgbClr val="000000">
                      <a:alpha val="25000"/>
                    </a:srgbClr>
                  </a:outerShdw>
                </a:effectLst>
                <a:latin typeface="+mj-lt"/>
                <a:ea typeface="+mj-ea"/>
                <a:cs typeface="+mj-cs"/>
              </a:rPr>
              <a:t>contractualism</a:t>
            </a:r>
            <a:endParaRPr kumimoji="0" lang="en-US" sz="3500" b="1" kern="12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lvl="0">
              <a:buNone/>
            </a:pP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b) </a:t>
            </a: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Ethics of the Good – PERSON-</a:t>
            </a:r>
            <a:r>
              <a:rPr kumimoji="0" lang="en-US" sz="4100" b="1" u="sng" kern="1200" dirty="0" smtClean="0">
                <a:solidFill>
                  <a:srgbClr val="FF0000"/>
                </a:solidFill>
                <a:effectLst>
                  <a:outerShdw blurRad="31750" dist="25400" dir="5400000" algn="tl" rotWithShape="0">
                    <a:srgbClr val="000000">
                      <a:alpha val="25000"/>
                    </a:srgbClr>
                  </a:outerShdw>
                </a:effectLst>
                <a:latin typeface="+mj-lt"/>
                <a:ea typeface="+mj-ea"/>
                <a:cs typeface="+mj-cs"/>
              </a:rPr>
              <a:t>BASED</a:t>
            </a: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 </a:t>
            </a:r>
            <a:r>
              <a:rPr kumimoji="0" lang="en-US" sz="4100" b="1" i="1" kern="1200" dirty="0" smtClean="0">
                <a:solidFill>
                  <a:schemeClr val="tx2"/>
                </a:solidFill>
                <a:effectLst>
                  <a:outerShdw blurRad="31750" dist="25400" dir="5400000" algn="tl" rotWithShape="0">
                    <a:srgbClr val="000000">
                      <a:alpha val="25000"/>
                    </a:srgbClr>
                  </a:outerShdw>
                </a:effectLst>
                <a:latin typeface="+mj-lt"/>
                <a:ea typeface="+mj-ea"/>
                <a:cs typeface="+mj-cs"/>
              </a:rPr>
              <a:t>Who</a:t>
            </a: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 should I be? (Southern European, Catholic, older tradition) </a:t>
            </a:r>
          </a:p>
          <a:p>
            <a:pPr lvl="0">
              <a:buNone/>
            </a:pPr>
            <a:endPar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3" name="Title 2"/>
          <p:cNvSpPr>
            <a:spLocks noGrp="1"/>
          </p:cNvSpPr>
          <p:nvPr>
            <p:ph type="title"/>
          </p:nvPr>
        </p:nvSpPr>
        <p:spPr/>
        <p:txBody>
          <a:bodyPr>
            <a:normAutofit fontScale="90000"/>
          </a:bodyPr>
          <a:lstStyle/>
          <a:p>
            <a:pPr lvl="1" algn="l" rtl="0">
              <a:spcBef>
                <a:spcPct val="0"/>
              </a:spcBef>
            </a:pPr>
            <a:r>
              <a:rPr kumimoji="0" lang="en-US" sz="3700" b="1" kern="1200" dirty="0" smtClean="0">
                <a:solidFill>
                  <a:schemeClr val="tx2"/>
                </a:solidFill>
                <a:effectLst>
                  <a:outerShdw blurRad="31750" dist="25400" dir="5400000" algn="tl" rotWithShape="0">
                    <a:srgbClr val="000000">
                      <a:alpha val="25000"/>
                    </a:srgbClr>
                  </a:outerShdw>
                </a:effectLst>
                <a:latin typeface="+mj-lt"/>
                <a:ea typeface="+mj-ea"/>
                <a:cs typeface="+mj-cs"/>
              </a:rPr>
              <a:t>TYPES OR TRADITION OF ETHICAL THEORY </a:t>
            </a:r>
            <a:br>
              <a:rPr kumimoji="0" lang="en-US" sz="3700" b="1" kern="1200" dirty="0" smtClean="0">
                <a:solidFill>
                  <a:schemeClr val="tx2"/>
                </a:solidFill>
                <a:effectLst>
                  <a:outerShdw blurRad="31750" dist="25400" dir="5400000" algn="tl" rotWithShape="0">
                    <a:srgbClr val="000000">
                      <a:alpha val="25000"/>
                    </a:srgbClr>
                  </a:outerShdw>
                </a:effectLst>
                <a:latin typeface="+mj-lt"/>
                <a:ea typeface="+mj-ea"/>
                <a:cs typeface="+mj-cs"/>
              </a:rPr>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buNone/>
            </a:pPr>
            <a:endPar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lvl="0">
              <a:buNone/>
            </a:pP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Basic or Fundamental Emphasis:</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Moral obligation or duty: </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actions must accord with duty</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Good of the person: behavior must make our lives good, more human</a:t>
            </a:r>
          </a:p>
          <a:p>
            <a:pPr lvl="0">
              <a:buNone/>
            </a:pPr>
            <a:r>
              <a:rPr kumimoji="0" lang="en-US" sz="4100" b="1" kern="1200" dirty="0" smtClean="0">
                <a:solidFill>
                  <a:srgbClr val="FF0000"/>
                </a:solidFill>
                <a:effectLst>
                  <a:outerShdw blurRad="31750" dist="25400" dir="5400000" algn="tl" rotWithShape="0">
                    <a:srgbClr val="000000">
                      <a:alpha val="25000"/>
                    </a:srgbClr>
                  </a:outerShdw>
                </a:effectLst>
                <a:latin typeface="+mj-lt"/>
                <a:ea typeface="+mj-ea"/>
                <a:cs typeface="+mj-cs"/>
              </a:rPr>
              <a:t>A Basic Assumption</a:t>
            </a: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People do not naturally tend or desire to live well</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Most everyone naturally seeks to live well, and this desire is the starting point of ethics</a:t>
            </a:r>
          </a:p>
          <a:p>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Key Notion or concept:</a:t>
            </a:r>
            <a:endParaRPr lang="en-US" dirty="0"/>
          </a:p>
        </p:txBody>
      </p:sp>
      <p:sp>
        <p:nvSpPr>
          <p:cNvPr id="3" name="Title 2"/>
          <p:cNvSpPr>
            <a:spLocks noGrp="1"/>
          </p:cNvSpPr>
          <p:nvPr>
            <p:ph type="title"/>
          </p:nvPr>
        </p:nvSpPr>
        <p:spPr/>
        <p:txBody>
          <a:bodyPr>
            <a:normAutofit fontScale="90000"/>
          </a:bodyPr>
          <a:lstStyle/>
          <a:p>
            <a:pPr lvl="0"/>
            <a:r>
              <a:rPr lang="en-US" sz="3100" dirty="0" smtClean="0"/>
              <a:t>Ethical Theory:</a:t>
            </a:r>
            <a:br>
              <a:rPr lang="en-US" sz="3100" dirty="0" smtClean="0"/>
            </a:br>
            <a:r>
              <a:rPr lang="en-US" sz="3100" dirty="0" smtClean="0"/>
              <a:t>Ethics of Obligation /  Ethics of the Good</a:t>
            </a:r>
            <a:r>
              <a:rPr lang="en-US" sz="3100" u="sng" dirty="0" smtClean="0"/>
              <a:t/>
            </a:r>
            <a:br>
              <a:rPr lang="en-US" sz="3100" u="sng"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330891"/>
          </a:xfrm>
        </p:spPr>
        <p:txBody>
          <a:bodyPr>
            <a:normAutofit fontScale="62500" lnSpcReduction="20000"/>
          </a:bodyPr>
          <a:lstStyle/>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Priority of obligation in ethical action is counter-intuitive.  EOO fails to provide any good answer to the question Why be Ethical? </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Source of obligations  is not clear. Does it have any connection to reality? </a:t>
            </a:r>
          </a:p>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Moral reasoning makes theories of ethics foundational, forcing to get ethical theory right before we can decide what to do; forcing us to get agreement about ethical theory before we can all agree on courses of action. </a:t>
            </a:r>
          </a:p>
        </p:txBody>
      </p:sp>
      <p:sp>
        <p:nvSpPr>
          <p:cNvPr id="3" name="Title 2"/>
          <p:cNvSpPr>
            <a:spLocks noGrp="1"/>
          </p:cNvSpPr>
          <p:nvPr>
            <p:ph type="title"/>
          </p:nvPr>
        </p:nvSpPr>
        <p:spPr>
          <a:xfrm>
            <a:off x="457200" y="457200"/>
            <a:ext cx="8229600" cy="1143000"/>
          </a:xfrm>
        </p:spPr>
        <p:txBody>
          <a:bodyPr>
            <a:normAutofit fontScale="90000"/>
          </a:bodyPr>
          <a:lstStyle/>
          <a:p>
            <a:pPr lvl="0"/>
            <a:r>
              <a:rPr lang="en-US" sz="3100" i="1" dirty="0" smtClean="0"/>
              <a:t>CRITICISMS OF THE ETHICS OF OBLIGATION (EOO)</a:t>
            </a:r>
            <a:r>
              <a:rPr lang="en-US" sz="3100" dirty="0" smtClean="0"/>
              <a:t/>
            </a:r>
            <a:br>
              <a:rPr lang="en-US" sz="3100" dirty="0" smtClean="0"/>
            </a:b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0"/>
            <a:ext cx="8229600" cy="3721291"/>
          </a:xfrm>
        </p:spPr>
        <p:txBody>
          <a:bodyPr>
            <a:normAutofit fontScale="62500" lnSpcReduction="20000"/>
          </a:bodyPr>
          <a:lstStyle/>
          <a:p>
            <a:pPr lvl="0"/>
            <a:r>
              <a:rPr kumimoji="0" lang="en-US" sz="4100" kern="1200" dirty="0" smtClean="0">
                <a:solidFill>
                  <a:schemeClr val="tx2"/>
                </a:solidFill>
                <a:latin typeface="+mj-lt"/>
                <a:ea typeface="+mj-ea"/>
                <a:cs typeface="+mj-cs"/>
              </a:rPr>
              <a:t>It is difficult to get clear about what constitutes a “good” life.  EOG promotes selfishness or a selfish notion of ethical motivation: ethics is about how we all get along together, not about how we advance ourselves. </a:t>
            </a:r>
          </a:p>
          <a:p>
            <a:pPr lvl="0">
              <a:buNone/>
            </a:pPr>
            <a:endParaRPr kumimoji="0" lang="en-US" sz="4100" kern="1200" dirty="0" smtClean="0">
              <a:solidFill>
                <a:schemeClr val="tx2"/>
              </a:solidFill>
              <a:latin typeface="+mj-lt"/>
              <a:ea typeface="+mj-ea"/>
              <a:cs typeface="+mj-cs"/>
            </a:endParaRPr>
          </a:p>
          <a:p>
            <a:pPr lvl="0"/>
            <a:r>
              <a:rPr kumimoji="0" lang="en-US" sz="4100" kern="1200" dirty="0" smtClean="0">
                <a:solidFill>
                  <a:schemeClr val="tx2"/>
                </a:solidFill>
                <a:latin typeface="+mj-lt"/>
                <a:ea typeface="+mj-ea"/>
                <a:cs typeface="+mj-cs"/>
              </a:rPr>
              <a:t> There is something about the human condition (call it the dark side, malice, “original sin”) that makes natural inclinations unnatural. </a:t>
            </a:r>
          </a:p>
          <a:p>
            <a:pPr lvl="0">
              <a:buNone/>
            </a:pP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 </a:t>
            </a:r>
          </a:p>
          <a:p>
            <a:pPr lvl="0">
              <a:buNone/>
            </a:pPr>
            <a:endPar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3" name="Title 2"/>
          <p:cNvSpPr>
            <a:spLocks noGrp="1"/>
          </p:cNvSpPr>
          <p:nvPr>
            <p:ph type="title"/>
          </p:nvPr>
        </p:nvSpPr>
        <p:spPr/>
        <p:txBody>
          <a:bodyPr>
            <a:normAutofit fontScale="90000"/>
          </a:bodyPr>
          <a:lstStyle/>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
            </a:r>
            <a:b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br>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CRITICISMS OF THE ETHICS OF THE GOOD (EOG)</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229600" cy="4525963"/>
          </a:xfrm>
        </p:spPr>
        <p:txBody>
          <a:bodyPr>
            <a:normAutofit fontScale="62500" lnSpcReduction="20000"/>
          </a:bodyPr>
          <a:lstStyle/>
          <a:p>
            <a:pPr lvl="0"/>
            <a:r>
              <a:rPr kumimoji="0" lang="en-US" sz="4100" kern="1200" dirty="0" smtClean="0">
                <a:solidFill>
                  <a:schemeClr val="tx2"/>
                </a:solidFill>
                <a:latin typeface="+mj-lt"/>
                <a:ea typeface="+mj-ea"/>
                <a:cs typeface="+mj-cs"/>
              </a:rPr>
              <a:t>There can never be enough rules to cover everything we recognize as an ethical situation.</a:t>
            </a:r>
          </a:p>
          <a:p>
            <a:pPr lvl="0"/>
            <a:r>
              <a:rPr kumimoji="0" lang="en-US" sz="4100" kern="1200" dirty="0" smtClean="0">
                <a:solidFill>
                  <a:schemeClr val="tx2"/>
                </a:solidFill>
                <a:latin typeface="+mj-lt"/>
                <a:ea typeface="+mj-ea"/>
                <a:cs typeface="+mj-cs"/>
              </a:rPr>
              <a:t>Due to the complexity of life, the promulgation of rules as the entirety of the ethical dimension can encourage an “exception” or loophole mentality…ethics becomes manipulation.</a:t>
            </a:r>
          </a:p>
          <a:p>
            <a:pPr lvl="0"/>
            <a:r>
              <a:rPr kumimoji="0" lang="en-US" sz="4100" kern="1200" dirty="0" smtClean="0">
                <a:solidFill>
                  <a:schemeClr val="tx2"/>
                </a:solidFill>
                <a:latin typeface="+mj-lt"/>
                <a:ea typeface="+mj-ea"/>
                <a:cs typeface="+mj-cs"/>
              </a:rPr>
              <a:t>Rules can conflict. Do we create more rules to adjudicate conflicts among rules? What if these rules conflict?</a:t>
            </a:r>
          </a:p>
          <a:p>
            <a:pPr lvl="0"/>
            <a:r>
              <a:rPr kumimoji="0" lang="en-US" sz="4100" kern="1200" dirty="0" smtClean="0">
                <a:solidFill>
                  <a:schemeClr val="tx2"/>
                </a:solidFill>
                <a:latin typeface="+mj-lt"/>
                <a:ea typeface="+mj-ea"/>
                <a:cs typeface="+mj-cs"/>
              </a:rPr>
              <a:t>All rules need interpretation.</a:t>
            </a:r>
          </a:p>
          <a:p>
            <a:pPr lvl="0"/>
            <a:r>
              <a:rPr kumimoji="0" lang="en-US" sz="4100" kern="1200" dirty="0" smtClean="0">
                <a:solidFill>
                  <a:schemeClr val="tx2"/>
                </a:solidFill>
                <a:latin typeface="+mj-lt"/>
                <a:ea typeface="+mj-ea"/>
                <a:cs typeface="+mj-cs"/>
              </a:rPr>
              <a:t>Focusing on rules and actions makes think of ourselves in terms of what we do, and not who we are.</a:t>
            </a:r>
          </a:p>
        </p:txBody>
      </p:sp>
      <p:sp>
        <p:nvSpPr>
          <p:cNvPr id="3" name="Title 2"/>
          <p:cNvSpPr>
            <a:spLocks noGrp="1"/>
          </p:cNvSpPr>
          <p:nvPr>
            <p:ph type="title"/>
          </p:nvPr>
        </p:nvSpPr>
        <p:spPr/>
        <p:txBody>
          <a:bodyPr>
            <a:normAutofit fontScale="90000"/>
          </a:bodyPr>
          <a:lstStyle/>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PROBLEMS WITH RULE-BASED ETHICS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0"/>
            <a:r>
              <a:rPr kumimoji="0" lang="en-US" sz="4100" kern="1200" dirty="0" smtClean="0">
                <a:solidFill>
                  <a:schemeClr val="tx2"/>
                </a:solidFill>
                <a:latin typeface="+mj-lt"/>
                <a:ea typeface="+mj-ea"/>
                <a:cs typeface="+mj-cs"/>
              </a:rPr>
              <a:t>We really cannot do without some rules. Everyone has them no matter what. Not to follow any rules is itself a rule!</a:t>
            </a:r>
          </a:p>
          <a:p>
            <a:pPr lvl="0"/>
            <a:r>
              <a:rPr kumimoji="0" lang="en-US" sz="4100" kern="1200" dirty="0" smtClean="0">
                <a:solidFill>
                  <a:schemeClr val="tx2"/>
                </a:solidFill>
                <a:latin typeface="+mj-lt"/>
                <a:ea typeface="+mj-ea"/>
                <a:cs typeface="+mj-cs"/>
              </a:rPr>
              <a:t>Rules are essential for understanding the difference between right and wrong—the main parameters of what is expected of everyone.  Thus they coordinate human behavior in a rough and ready way.</a:t>
            </a:r>
          </a:p>
          <a:p>
            <a:pPr lvl="0"/>
            <a:r>
              <a:rPr kumimoji="0" lang="en-US" sz="4100" kern="1200" dirty="0" smtClean="0">
                <a:solidFill>
                  <a:schemeClr val="tx2"/>
                </a:solidFill>
                <a:latin typeface="+mj-lt"/>
                <a:ea typeface="+mj-ea"/>
                <a:cs typeface="+mj-cs"/>
              </a:rPr>
              <a:t>Rules function as helping guidelines or synopses of cumulative moral experience and wisdom.</a:t>
            </a:r>
          </a:p>
          <a:p>
            <a:pPr lvl="0"/>
            <a:r>
              <a:rPr kumimoji="0" lang="en-US" sz="4100" kern="1200" dirty="0" smtClean="0">
                <a:solidFill>
                  <a:schemeClr val="tx2"/>
                </a:solidFill>
                <a:latin typeface="+mj-lt"/>
                <a:ea typeface="+mj-ea"/>
                <a:cs typeface="+mj-cs"/>
              </a:rPr>
              <a:t>Rules can clarify fundamental issues at stake in a practical problem. </a:t>
            </a:r>
          </a:p>
          <a:p>
            <a:endParaRPr lang="en-US" dirty="0"/>
          </a:p>
        </p:txBody>
      </p:sp>
      <p:sp>
        <p:nvSpPr>
          <p:cNvPr id="3" name="Title 2"/>
          <p:cNvSpPr>
            <a:spLocks noGrp="1"/>
          </p:cNvSpPr>
          <p:nvPr>
            <p:ph type="title"/>
          </p:nvPr>
        </p:nvSpPr>
        <p:spPr/>
        <p:txBody>
          <a:bodyPr>
            <a:normAutofit fontScale="90000"/>
          </a:bodyPr>
          <a:lstStyle/>
          <a:p>
            <a:pPr lvl="0"/>
            <a:r>
              <a:rPr kumimoji="0" lang="en-US" sz="4100" b="1" kern="1200" dirty="0" smtClean="0">
                <a:solidFill>
                  <a:schemeClr val="tx2"/>
                </a:solidFill>
                <a:effectLst>
                  <a:outerShdw blurRad="31750" dist="25400" dir="5400000" algn="tl" rotWithShape="0">
                    <a:srgbClr val="000000">
                      <a:alpha val="25000"/>
                    </a:srgbClr>
                  </a:outerShdw>
                </a:effectLst>
                <a:latin typeface="+mj-lt"/>
                <a:ea typeface="+mj-ea"/>
                <a:cs typeface="+mj-cs"/>
              </a:rPr>
              <a:t>So do we simply forget about rules?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solidFill>
                  <a:schemeClr val="accent6">
                    <a:lumMod val="50000"/>
                  </a:schemeClr>
                </a:solidFill>
              </a:rPr>
              <a:t>First step: Fact deliberation</a:t>
            </a:r>
          </a:p>
          <a:p>
            <a:pPr lvl="1">
              <a:buNone/>
            </a:pPr>
            <a:r>
              <a:rPr lang="en-US" dirty="0" err="1" smtClean="0">
                <a:solidFill>
                  <a:schemeClr val="accent6">
                    <a:lumMod val="50000"/>
                  </a:schemeClr>
                </a:solidFill>
              </a:rPr>
              <a:t>i</a:t>
            </a:r>
            <a:r>
              <a:rPr lang="en-US" dirty="0" smtClean="0">
                <a:solidFill>
                  <a:schemeClr val="accent6">
                    <a:lumMod val="50000"/>
                  </a:schemeClr>
                </a:solidFill>
              </a:rPr>
              <a:t> The case</a:t>
            </a:r>
          </a:p>
          <a:p>
            <a:pPr lvl="1">
              <a:buNone/>
            </a:pPr>
            <a:r>
              <a:rPr lang="en-US" dirty="0" smtClean="0">
                <a:solidFill>
                  <a:schemeClr val="accent6">
                    <a:lumMod val="50000"/>
                  </a:schemeClr>
                </a:solidFill>
              </a:rPr>
              <a:t>ii Deliberation about the facts</a:t>
            </a:r>
          </a:p>
          <a:p>
            <a:pPr>
              <a:buNone/>
            </a:pPr>
            <a:r>
              <a:rPr lang="en-US" dirty="0" smtClean="0">
                <a:solidFill>
                  <a:schemeClr val="accent6">
                    <a:lumMod val="50000"/>
                  </a:schemeClr>
                </a:solidFill>
              </a:rPr>
              <a:t>Second step: Value deliberation</a:t>
            </a:r>
          </a:p>
          <a:p>
            <a:pPr lvl="1">
              <a:buNone/>
            </a:pPr>
            <a:r>
              <a:rPr lang="en-US" dirty="0" err="1" smtClean="0">
                <a:solidFill>
                  <a:schemeClr val="accent6">
                    <a:lumMod val="50000"/>
                  </a:schemeClr>
                </a:solidFill>
              </a:rPr>
              <a:t>i</a:t>
            </a:r>
            <a:r>
              <a:rPr lang="en-US" dirty="0" smtClean="0">
                <a:solidFill>
                  <a:schemeClr val="accent6">
                    <a:lumMod val="50000"/>
                  </a:schemeClr>
                </a:solidFill>
              </a:rPr>
              <a:t> Identification of the moral problems</a:t>
            </a:r>
          </a:p>
          <a:p>
            <a:pPr lvl="1">
              <a:buNone/>
            </a:pPr>
            <a:r>
              <a:rPr lang="en-US" dirty="0" smtClean="0">
                <a:solidFill>
                  <a:schemeClr val="accent6">
                    <a:lumMod val="50000"/>
                  </a:schemeClr>
                </a:solidFill>
              </a:rPr>
              <a:t>ii Choice of the main problem</a:t>
            </a:r>
          </a:p>
          <a:p>
            <a:pPr lvl="1">
              <a:buNone/>
            </a:pPr>
            <a:r>
              <a:rPr lang="en-US" dirty="0" smtClean="0">
                <a:solidFill>
                  <a:schemeClr val="accent6">
                    <a:lumMod val="50000"/>
                  </a:schemeClr>
                </a:solidFill>
              </a:rPr>
              <a:t>iii The values at stake</a:t>
            </a:r>
          </a:p>
          <a:p>
            <a:pPr>
              <a:buNone/>
            </a:pPr>
            <a:r>
              <a:rPr lang="en-US" dirty="0" smtClean="0">
                <a:solidFill>
                  <a:schemeClr val="accent6">
                    <a:lumMod val="50000"/>
                  </a:schemeClr>
                </a:solidFill>
              </a:rPr>
              <a:t>Third step: Duty deliberation</a:t>
            </a:r>
          </a:p>
          <a:p>
            <a:pPr lvl="1">
              <a:buNone/>
            </a:pPr>
            <a:r>
              <a:rPr lang="en-US" dirty="0" err="1" smtClean="0">
                <a:solidFill>
                  <a:schemeClr val="accent6">
                    <a:lumMod val="50000"/>
                  </a:schemeClr>
                </a:solidFill>
              </a:rPr>
              <a:t>i</a:t>
            </a:r>
            <a:r>
              <a:rPr lang="en-US" dirty="0" smtClean="0">
                <a:solidFill>
                  <a:schemeClr val="accent6">
                    <a:lumMod val="50000"/>
                  </a:schemeClr>
                </a:solidFill>
              </a:rPr>
              <a:t> Reflecting on the most challenging cases</a:t>
            </a:r>
          </a:p>
          <a:p>
            <a:pPr lvl="1">
              <a:buNone/>
            </a:pPr>
            <a:r>
              <a:rPr lang="en-US" dirty="0" smtClean="0">
                <a:solidFill>
                  <a:schemeClr val="accent6">
                    <a:lumMod val="50000"/>
                  </a:schemeClr>
                </a:solidFill>
              </a:rPr>
              <a:t>ii Reflecting on other cases</a:t>
            </a:r>
          </a:p>
          <a:p>
            <a:pPr>
              <a:buNone/>
            </a:pPr>
            <a:r>
              <a:rPr lang="en-US" dirty="0" smtClean="0">
                <a:solidFill>
                  <a:schemeClr val="accent6">
                    <a:lumMod val="50000"/>
                  </a:schemeClr>
                </a:solidFill>
              </a:rPr>
              <a:t>Fourth step: Testing consistency</a:t>
            </a:r>
          </a:p>
          <a:p>
            <a:pPr>
              <a:buNone/>
            </a:pPr>
            <a:r>
              <a:rPr lang="en-US" dirty="0" smtClean="0">
                <a:solidFill>
                  <a:schemeClr val="accent6">
                    <a:lumMod val="50000"/>
                  </a:schemeClr>
                </a:solidFill>
              </a:rPr>
              <a:t>Fifth step: Conclusion</a:t>
            </a:r>
            <a:endParaRPr lang="en-US" dirty="0">
              <a:solidFill>
                <a:schemeClr val="accent6">
                  <a:lumMod val="50000"/>
                </a:schemeClr>
              </a:solidFill>
            </a:endParaRPr>
          </a:p>
        </p:txBody>
      </p:sp>
      <p:sp>
        <p:nvSpPr>
          <p:cNvPr id="3" name="Title 2"/>
          <p:cNvSpPr>
            <a:spLocks noGrp="1"/>
          </p:cNvSpPr>
          <p:nvPr>
            <p:ph type="title"/>
          </p:nvPr>
        </p:nvSpPr>
        <p:spPr/>
        <p:txBody>
          <a:bodyPr>
            <a:normAutofit fontScale="90000"/>
          </a:bodyPr>
          <a:lstStyle/>
          <a:p>
            <a:r>
              <a:rPr lang="en-US" dirty="0" smtClean="0"/>
              <a:t>An ethical method of reasoning</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Ethics is </a:t>
            </a:r>
            <a:r>
              <a:rPr lang="en-US" sz="4400" kern="1200" dirty="0" smtClean="0">
                <a:solidFill>
                  <a:srgbClr val="002060"/>
                </a:solidFill>
                <a:latin typeface="Arial Narrow" pitchFamily="34" charset="0"/>
                <a:ea typeface="+mj-ea"/>
                <a:cs typeface="Arial" pitchFamily="34" charset="0"/>
              </a:rPr>
              <a:t>not</a:t>
            </a:r>
            <a:r>
              <a:rPr lang="en-US" sz="4400" kern="1200" dirty="0" smtClean="0">
                <a:solidFill>
                  <a:schemeClr val="accent6">
                    <a:lumMod val="50000"/>
                  </a:schemeClr>
                </a:solidFill>
                <a:latin typeface="Arial Narrow" pitchFamily="34" charset="0"/>
                <a:ea typeface="+mj-ea"/>
                <a:cs typeface="Arial" pitchFamily="34" charset="0"/>
              </a:rPr>
              <a:t> the study of what people do or how people act.  </a:t>
            </a:r>
          </a:p>
          <a:p>
            <a:pPr lvl="0">
              <a:buNone/>
            </a:pPr>
            <a:r>
              <a:rPr lang="en-US" sz="4400" kern="1200" dirty="0" smtClean="0">
                <a:solidFill>
                  <a:schemeClr val="accent6">
                    <a:lumMod val="50000"/>
                  </a:schemeClr>
                </a:solidFill>
                <a:latin typeface="Arial Narrow" pitchFamily="34" charset="0"/>
                <a:ea typeface="+mj-ea"/>
                <a:cs typeface="Arial" pitchFamily="34" charset="0"/>
              </a:rPr>
              <a:t>It is </a:t>
            </a:r>
            <a:r>
              <a:rPr lang="en-US" sz="4400" kern="1200" dirty="0" smtClean="0">
                <a:solidFill>
                  <a:srgbClr val="002060"/>
                </a:solidFill>
                <a:latin typeface="Arial Narrow" pitchFamily="34" charset="0"/>
                <a:ea typeface="+mj-ea"/>
                <a:cs typeface="Arial" pitchFamily="34" charset="0"/>
              </a:rPr>
              <a:t>not </a:t>
            </a:r>
            <a:r>
              <a:rPr lang="en-US" sz="4400" kern="1200" dirty="0" smtClean="0">
                <a:solidFill>
                  <a:schemeClr val="accent6">
                    <a:lumMod val="50000"/>
                  </a:schemeClr>
                </a:solidFill>
                <a:latin typeface="Arial Narrow" pitchFamily="34" charset="0"/>
                <a:ea typeface="+mj-ea"/>
                <a:cs typeface="Arial" pitchFamily="34" charset="0"/>
              </a:rPr>
              <a:t>the study of what people say or think one ought to do. </a:t>
            </a:r>
          </a:p>
          <a:p>
            <a:pPr lvl="0">
              <a:buNone/>
            </a:pPr>
            <a:r>
              <a:rPr lang="en-US" sz="4400" kern="1200" dirty="0" smtClean="0">
                <a:solidFill>
                  <a:schemeClr val="accent6">
                    <a:lumMod val="50000"/>
                  </a:schemeClr>
                </a:solidFill>
                <a:latin typeface="Arial Narrow" pitchFamily="34" charset="0"/>
                <a:ea typeface="+mj-ea"/>
                <a:cs typeface="Arial" pitchFamily="34" charset="0"/>
              </a:rPr>
              <a:t>Ethics is an enquiry into the truth, not into what people believe is true.</a:t>
            </a:r>
          </a:p>
          <a:p>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lstStyle/>
          <a:p>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chemeClr val="accent6">
                    <a:lumMod val="50000"/>
                  </a:schemeClr>
                </a:solidFill>
              </a:rPr>
              <a:t>Research issues: </a:t>
            </a:r>
          </a:p>
          <a:p>
            <a:endParaRPr lang="en-US" b="1" dirty="0" smtClean="0">
              <a:solidFill>
                <a:schemeClr val="accent6">
                  <a:lumMod val="50000"/>
                </a:schemeClr>
              </a:solidFill>
            </a:endParaRPr>
          </a:p>
          <a:p>
            <a:pPr lvl="1"/>
            <a:r>
              <a:rPr lang="en-US" dirty="0" smtClean="0">
                <a:solidFill>
                  <a:schemeClr val="accent6">
                    <a:lumMod val="50000"/>
                  </a:schemeClr>
                </a:solidFill>
              </a:rPr>
              <a:t>Should Scientists be held to some standard of integrity and honesty? Who should enforce this? Why is peer review so important? Should scientists be held responsible for creating or </a:t>
            </a:r>
            <a:r>
              <a:rPr lang="en-US" dirty="0" err="1" smtClean="0">
                <a:solidFill>
                  <a:schemeClr val="accent6">
                    <a:lumMod val="50000"/>
                  </a:schemeClr>
                </a:solidFill>
              </a:rPr>
              <a:t>discoveint</a:t>
            </a:r>
            <a:r>
              <a:rPr lang="en-US" dirty="0" smtClean="0">
                <a:solidFill>
                  <a:schemeClr val="accent6">
                    <a:lumMod val="50000"/>
                  </a:schemeClr>
                </a:solidFill>
              </a:rPr>
              <a:t> technology that can be used to harm others or have unforeseen side effects (chemical, nuclear warfare?</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b="0" dirty="0">
              <a:solidFill>
                <a:schemeClr val="accent6">
                  <a:lumMod val="50000"/>
                </a:schemeClr>
              </a:solidFill>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Reproductive Technologies:</a:t>
            </a:r>
          </a:p>
          <a:p>
            <a:endParaRPr lang="en-US" dirty="0" smtClean="0">
              <a:solidFill>
                <a:schemeClr val="accent6">
                  <a:lumMod val="50000"/>
                </a:schemeClr>
              </a:solidFill>
            </a:endParaRPr>
          </a:p>
          <a:p>
            <a:pPr lvl="1"/>
            <a:r>
              <a:rPr lang="en-US" dirty="0" smtClean="0">
                <a:solidFill>
                  <a:schemeClr val="accent6">
                    <a:lumMod val="50000"/>
                  </a:schemeClr>
                </a:solidFill>
              </a:rPr>
              <a:t>In vitro fertilization, surrogacy, pre implantation, embryo screening, cloning. Is there as significant difference between cloning sheep for pharmaceutical production and cloning humans?</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Human Genome Project</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Should employers be able to screen job applicants for specific genetic conditions? Who should have access to this </a:t>
            </a:r>
            <a:r>
              <a:rPr lang="en-US" dirty="0" err="1" smtClean="0">
                <a:solidFill>
                  <a:schemeClr val="accent6">
                    <a:lumMod val="50000"/>
                  </a:schemeClr>
                </a:solidFill>
              </a:rPr>
              <a:t>informatoins</a:t>
            </a:r>
            <a:r>
              <a:rPr lang="en-US" dirty="0" smtClean="0">
                <a:solidFill>
                  <a:schemeClr val="accent6">
                    <a:lumMod val="50000"/>
                  </a:schemeClr>
                </a:solidFill>
              </a:rPr>
              <a:t>: family members, lawyers, insurance </a:t>
            </a:r>
            <a:r>
              <a:rPr lang="en-US" dirty="0" smtClean="0"/>
              <a:t>agencies?</a:t>
            </a:r>
            <a:endParaRPr lang="en-US" dirty="0"/>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Gene Therapy</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What are the potential ramification of </a:t>
            </a:r>
            <a:r>
              <a:rPr lang="en-US" dirty="0" err="1" smtClean="0">
                <a:solidFill>
                  <a:schemeClr val="accent6">
                    <a:lumMod val="50000"/>
                  </a:schemeClr>
                </a:solidFill>
              </a:rPr>
              <a:t>somaic</a:t>
            </a:r>
            <a:r>
              <a:rPr lang="en-US" dirty="0" smtClean="0">
                <a:solidFill>
                  <a:schemeClr val="accent6">
                    <a:lumMod val="50000"/>
                  </a:schemeClr>
                </a:solidFill>
              </a:rPr>
              <a:t> and germ-line gene therapy? Should genes be </a:t>
            </a:r>
            <a:r>
              <a:rPr lang="en-US" dirty="0" err="1" smtClean="0">
                <a:solidFill>
                  <a:schemeClr val="accent6">
                    <a:lumMod val="50000"/>
                  </a:schemeClr>
                </a:solidFill>
              </a:rPr>
              <a:t>tinkeed</a:t>
            </a:r>
            <a:r>
              <a:rPr lang="en-US" dirty="0" smtClean="0">
                <a:solidFill>
                  <a:schemeClr val="accent6">
                    <a:lumMod val="50000"/>
                  </a:schemeClr>
                </a:solidFill>
              </a:rPr>
              <a:t> with and if so what limits should be placed on this technology?</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Fetus Rights</a:t>
            </a:r>
          </a:p>
          <a:p>
            <a:pPr>
              <a:buNone/>
            </a:pPr>
            <a:r>
              <a:rPr lang="en-US" dirty="0" smtClean="0">
                <a:solidFill>
                  <a:schemeClr val="accent6">
                    <a:lumMod val="50000"/>
                  </a:schemeClr>
                </a:solidFill>
              </a:rPr>
              <a:t>	Does a fetus have rights? If so, what are they and who is responsible for representing the interest of the fetus? Does a  fetus have rights that supersede the mothers? Can government step in to ensure the heath of the fetus if the mother is not? What about embryos?</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AIDS</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issues involving disclosure, privacy, discrimination, insurance coverage</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Euthanasia</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What is the right to die? How does </a:t>
            </a:r>
            <a:r>
              <a:rPr lang="en-US" dirty="0" err="1" smtClean="0">
                <a:solidFill>
                  <a:schemeClr val="accent6">
                    <a:lumMod val="50000"/>
                  </a:schemeClr>
                </a:solidFill>
              </a:rPr>
              <a:t>withdraing</a:t>
            </a:r>
            <a:r>
              <a:rPr lang="en-US" dirty="0" smtClean="0">
                <a:solidFill>
                  <a:schemeClr val="accent6">
                    <a:lumMod val="50000"/>
                  </a:schemeClr>
                </a:solidFill>
              </a:rPr>
              <a:t> or withholding treatments differ from physician assisted suicide? Who has the </a:t>
            </a:r>
            <a:r>
              <a:rPr lang="en-US" dirty="0" err="1" smtClean="0">
                <a:solidFill>
                  <a:schemeClr val="accent6">
                    <a:lumMod val="50000"/>
                  </a:schemeClr>
                </a:solidFill>
              </a:rPr>
              <a:t>rigtht</a:t>
            </a:r>
            <a:r>
              <a:rPr lang="en-US" dirty="0" smtClean="0">
                <a:solidFill>
                  <a:schemeClr val="accent6">
                    <a:lumMod val="50000"/>
                  </a:schemeClr>
                </a:solidFill>
              </a:rPr>
              <a:t> o decide when and how a person dies? Should doctors be held legally responsible if they assist a patient’s death? What laws should  be passed to protect doctors and patients?</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solidFill>
                  <a:schemeClr val="accent6">
                    <a:lumMod val="50000"/>
                  </a:schemeClr>
                </a:solidFill>
              </a:rPr>
              <a:t>Health Care Allocation</a:t>
            </a:r>
          </a:p>
          <a:p>
            <a:pPr>
              <a:buNone/>
            </a:pPr>
            <a:r>
              <a:rPr lang="en-US" dirty="0" smtClean="0">
                <a:solidFill>
                  <a:schemeClr val="accent6">
                    <a:lumMod val="50000"/>
                  </a:schemeClr>
                </a:solidFill>
              </a:rPr>
              <a:t>	How do we decide who gets access to health care, particularly expensive equipment and therapies? How do we decide who gets access to transplanted organs? Should the government pay for the health care when a person cannot afford it?</a:t>
            </a:r>
            <a:endParaRPr lang="en-US" dirty="0">
              <a:solidFill>
                <a:schemeClr val="accent6">
                  <a:lumMod val="50000"/>
                </a:schemeClr>
              </a:solidFill>
            </a:endParaRP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Environmental Issues</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How do we decide  between conservation and economic interest. How  much land should be allocated to other species and to parks? Should industries be responsible </a:t>
            </a:r>
            <a:r>
              <a:rPr lang="en-US" dirty="0" err="1" smtClean="0">
                <a:solidFill>
                  <a:schemeClr val="accent6">
                    <a:lumMod val="50000"/>
                  </a:schemeClr>
                </a:solidFill>
              </a:rPr>
              <a:t>fo</a:t>
            </a:r>
            <a:r>
              <a:rPr lang="en-US" dirty="0" smtClean="0">
                <a:solidFill>
                  <a:schemeClr val="accent6">
                    <a:lumMod val="50000"/>
                  </a:schemeClr>
                </a:solidFill>
              </a:rPr>
              <a:t> the damage done to the environment by them (pollution)?</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Animal Right Issues</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Is animal testing acceptable when it benefits humans? </a:t>
            </a:r>
            <a:r>
              <a:rPr lang="en-US" dirty="0" err="1" smtClean="0">
                <a:solidFill>
                  <a:schemeClr val="accent6">
                    <a:lumMod val="50000"/>
                  </a:schemeClr>
                </a:solidFill>
              </a:rPr>
              <a:t>Wjat</a:t>
            </a:r>
            <a:r>
              <a:rPr lang="en-US" dirty="0" smtClean="0">
                <a:solidFill>
                  <a:schemeClr val="accent6">
                    <a:lumMod val="50000"/>
                  </a:schemeClr>
                </a:solidFill>
              </a:rPr>
              <a:t> </a:t>
            </a:r>
            <a:r>
              <a:rPr lang="en-US" dirty="0" err="1" smtClean="0">
                <a:solidFill>
                  <a:schemeClr val="accent6">
                    <a:lumMod val="50000"/>
                  </a:schemeClr>
                </a:solidFill>
              </a:rPr>
              <a:t>amo,a;s</a:t>
            </a:r>
            <a:r>
              <a:rPr lang="en-US" dirty="0" smtClean="0">
                <a:solidFill>
                  <a:schemeClr val="accent6">
                    <a:lumMod val="50000"/>
                  </a:schemeClr>
                </a:solidFill>
              </a:rPr>
              <a:t> </a:t>
            </a:r>
            <a:r>
              <a:rPr lang="en-US" dirty="0" err="1" smtClean="0">
                <a:solidFill>
                  <a:schemeClr val="accent6">
                    <a:lumMod val="50000"/>
                  </a:schemeClr>
                </a:solidFill>
              </a:rPr>
              <a:t>sjpi;d</a:t>
            </a:r>
            <a:r>
              <a:rPr lang="en-US" dirty="0" smtClean="0">
                <a:solidFill>
                  <a:schemeClr val="accent6">
                    <a:lumMod val="50000"/>
                  </a:schemeClr>
                </a:solidFill>
              </a:rPr>
              <a:t> be tested p </a:t>
            </a:r>
            <a:r>
              <a:rPr lang="en-US" dirty="0" err="1" smtClean="0">
                <a:solidFill>
                  <a:schemeClr val="accent6">
                    <a:lumMod val="50000"/>
                  </a:schemeClr>
                </a:solidFill>
              </a:rPr>
              <a:t>amd</a:t>
            </a:r>
            <a:r>
              <a:rPr lang="en-US" dirty="0" smtClean="0">
                <a:solidFill>
                  <a:schemeClr val="accent6">
                    <a:lumMod val="50000"/>
                  </a:schemeClr>
                </a:solidFill>
              </a:rPr>
              <a:t> which should not?  Does animal research  be justified by its benefits to mankind?</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buFontTx/>
              <a:buChar char="-"/>
            </a:pPr>
            <a:r>
              <a:rPr lang="en-US" sz="4400" kern="1200" dirty="0" smtClean="0">
                <a:solidFill>
                  <a:schemeClr val="accent6">
                    <a:lumMod val="50000"/>
                  </a:schemeClr>
                </a:solidFill>
                <a:latin typeface="Arial Narrow" pitchFamily="34" charset="0"/>
                <a:ea typeface="+mj-ea"/>
                <a:cs typeface="Arial" pitchFamily="34" charset="0"/>
              </a:rPr>
              <a:t>from a Greek word, "</a:t>
            </a:r>
            <a:r>
              <a:rPr lang="en-US" sz="4400" kern="1200" dirty="0" err="1" smtClean="0">
                <a:solidFill>
                  <a:schemeClr val="accent6">
                    <a:lumMod val="50000"/>
                  </a:schemeClr>
                </a:solidFill>
                <a:latin typeface="Arial Narrow" pitchFamily="34" charset="0"/>
                <a:ea typeface="+mj-ea"/>
                <a:cs typeface="Arial" pitchFamily="34" charset="0"/>
              </a:rPr>
              <a:t>ethica</a:t>
            </a:r>
            <a:r>
              <a:rPr lang="en-US" sz="4400" kern="1200" dirty="0" smtClean="0">
                <a:solidFill>
                  <a:schemeClr val="accent6">
                    <a:lumMod val="50000"/>
                  </a:schemeClr>
                </a:solidFill>
                <a:latin typeface="Arial Narrow" pitchFamily="34" charset="0"/>
                <a:ea typeface="+mj-ea"/>
                <a:cs typeface="Arial" pitchFamily="34" charset="0"/>
              </a:rPr>
              <a:t>," whose root is "ethos.“</a:t>
            </a:r>
          </a:p>
          <a:p>
            <a:pPr lvl="1">
              <a:buFontTx/>
              <a:buChar char="-"/>
            </a:pPr>
            <a:r>
              <a:rPr lang="en-US" sz="4000" kern="1200" dirty="0" smtClean="0">
                <a:solidFill>
                  <a:schemeClr val="accent6">
                    <a:lumMod val="50000"/>
                  </a:schemeClr>
                </a:solidFill>
                <a:latin typeface="Arial Narrow" pitchFamily="34" charset="0"/>
                <a:ea typeface="+mj-ea"/>
                <a:cs typeface="Arial" pitchFamily="34" charset="0"/>
              </a:rPr>
              <a:t> "Ethos" eventually came to mean a person’s "interior dwelling place," the "basic orientation or disposition of a person toward life." </a:t>
            </a:r>
            <a:endParaRPr lang="en-US" dirty="0">
              <a:solidFill>
                <a:schemeClr val="accent6">
                  <a:lumMod val="50000"/>
                </a:schemeClr>
              </a:solidFill>
              <a:latin typeface="Arial Narrow" pitchFamily="34" charset="0"/>
              <a:cs typeface="Arial" pitchFamily="34" charset="0"/>
            </a:endParaRPr>
          </a:p>
        </p:txBody>
      </p:sp>
      <p:sp>
        <p:nvSpPr>
          <p:cNvPr id="2" name="Title 1"/>
          <p:cNvSpPr>
            <a:spLocks noGrp="1"/>
          </p:cNvSpPr>
          <p:nvPr>
            <p:ph type="title"/>
          </p:nvPr>
        </p:nvSpPr>
        <p:spPr/>
        <p:txBody>
          <a:bodyPr/>
          <a:lstStyle/>
          <a:p>
            <a:r>
              <a:rPr lang="en-US" sz="4000" dirty="0" smtClean="0">
                <a:solidFill>
                  <a:schemeClr val="accent6">
                    <a:lumMod val="50000"/>
                  </a:schemeClr>
                </a:solidFill>
                <a:latin typeface="Arial Narrow" pitchFamily="34" charset="0"/>
                <a:cs typeface="Arial" pitchFamily="34" charset="0"/>
              </a:rPr>
              <a:t>"Ethics" </a:t>
            </a:r>
            <a:endParaRPr lang="en-US" dirty="0">
              <a:solidFill>
                <a:schemeClr val="accent6">
                  <a:lumMod val="50000"/>
                </a:schemeClr>
              </a:solidFill>
              <a:latin typeface="Arial Narrow"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Population Control</a:t>
            </a:r>
          </a:p>
          <a:p>
            <a:pPr>
              <a:buNone/>
            </a:pPr>
            <a:r>
              <a:rPr lang="en-US" dirty="0" smtClean="0">
                <a:solidFill>
                  <a:schemeClr val="accent6">
                    <a:lumMod val="50000"/>
                  </a:schemeClr>
                </a:solidFill>
              </a:rPr>
              <a:t>	</a:t>
            </a:r>
          </a:p>
          <a:p>
            <a:pPr>
              <a:buNone/>
            </a:pPr>
            <a:r>
              <a:rPr lang="en-US" dirty="0" smtClean="0">
                <a:solidFill>
                  <a:schemeClr val="accent6">
                    <a:lumMod val="50000"/>
                  </a:schemeClr>
                </a:solidFill>
              </a:rPr>
              <a:t>	Who has the right to decide who should have children and how many? What measures should be taken to control the population of the world?</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Minors and Medicines</a:t>
            </a:r>
          </a:p>
          <a:p>
            <a:pPr>
              <a:buNone/>
            </a:pPr>
            <a:r>
              <a:rPr lang="en-US" dirty="0" smtClean="0">
                <a:solidFill>
                  <a:schemeClr val="accent6">
                    <a:lumMod val="50000"/>
                  </a:schemeClr>
                </a:solidFill>
              </a:rPr>
              <a:t>	</a:t>
            </a:r>
          </a:p>
          <a:p>
            <a:pPr>
              <a:buNone/>
            </a:pPr>
            <a:r>
              <a:rPr lang="en-US" dirty="0" smtClean="0">
                <a:solidFill>
                  <a:schemeClr val="accent6">
                    <a:lumMod val="50000"/>
                  </a:schemeClr>
                </a:solidFill>
              </a:rPr>
              <a:t>	What medical procedures </a:t>
            </a:r>
            <a:r>
              <a:rPr lang="en-US" dirty="0" err="1" smtClean="0">
                <a:solidFill>
                  <a:schemeClr val="accent6">
                    <a:lumMod val="50000"/>
                  </a:schemeClr>
                </a:solidFill>
              </a:rPr>
              <a:t>shold</a:t>
            </a:r>
            <a:r>
              <a:rPr lang="en-US" dirty="0" smtClean="0">
                <a:solidFill>
                  <a:schemeClr val="accent6">
                    <a:lumMod val="50000"/>
                  </a:schemeClr>
                </a:solidFill>
              </a:rPr>
              <a:t> minors have available to them </a:t>
            </a:r>
            <a:r>
              <a:rPr lang="en-US" dirty="0" err="1" smtClean="0">
                <a:solidFill>
                  <a:schemeClr val="accent6">
                    <a:lumMod val="50000"/>
                  </a:schemeClr>
                </a:solidFill>
              </a:rPr>
              <a:t>withoug</a:t>
            </a:r>
            <a:r>
              <a:rPr lang="en-US" dirty="0" smtClean="0">
                <a:solidFill>
                  <a:schemeClr val="accent6">
                    <a:lumMod val="50000"/>
                  </a:schemeClr>
                </a:solidFill>
              </a:rPr>
              <a:t> parental consent? Do doctors have an obligation  to inform parents of conditions a teen has (pregnancy, AIDS) even if the teen does not wish it?</a:t>
            </a:r>
          </a:p>
          <a:p>
            <a:pPr>
              <a:buNone/>
            </a:pP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Genetically Modified Crops</a:t>
            </a:r>
          </a:p>
          <a:p>
            <a:pPr>
              <a:buNone/>
            </a:pPr>
            <a:endParaRPr lang="en-US" dirty="0" smtClean="0">
              <a:solidFill>
                <a:schemeClr val="accent6">
                  <a:lumMod val="50000"/>
                </a:schemeClr>
              </a:solidFill>
            </a:endParaRPr>
          </a:p>
          <a:p>
            <a:pPr>
              <a:buNone/>
            </a:pPr>
            <a:r>
              <a:rPr lang="en-US" dirty="0" smtClean="0">
                <a:solidFill>
                  <a:schemeClr val="accent6">
                    <a:lumMod val="50000"/>
                  </a:schemeClr>
                </a:solidFill>
              </a:rPr>
              <a:t>	What rights do consumers have? What rights do farmers have to grow GM crops, who decides whether food is safe?</a:t>
            </a:r>
            <a:endParaRPr lang="en-US" dirty="0">
              <a:solidFill>
                <a:schemeClr val="accent6">
                  <a:lumMod val="50000"/>
                </a:schemeClr>
              </a:solidFill>
            </a:endParaRPr>
          </a:p>
        </p:txBody>
      </p:sp>
      <p:sp>
        <p:nvSpPr>
          <p:cNvPr id="3" name="Title 2"/>
          <p:cNvSpPr>
            <a:spLocks noGrp="1"/>
          </p:cNvSpPr>
          <p:nvPr>
            <p:ph type="title"/>
          </p:nvPr>
        </p:nvSpPr>
        <p:spPr/>
        <p:txBody>
          <a:bodyPr/>
          <a:lstStyle/>
          <a:p>
            <a:r>
              <a:rPr lang="en-US" b="0" dirty="0" smtClean="0">
                <a:solidFill>
                  <a:schemeClr val="accent6">
                    <a:lumMod val="50000"/>
                  </a:schemeClr>
                </a:solidFill>
                <a:effectLst/>
              </a:rPr>
              <a:t>Some Bioethical Topics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50000"/>
                  </a:schemeClr>
                </a:solidFill>
              </a:rPr>
              <a:t>Watch the movie “Lorenzo’s Oil”.</a:t>
            </a:r>
          </a:p>
          <a:p>
            <a:pPr lvl="1"/>
            <a:endParaRPr lang="en-US" dirty="0" smtClean="0">
              <a:solidFill>
                <a:schemeClr val="accent6">
                  <a:lumMod val="50000"/>
                </a:schemeClr>
              </a:solidFill>
            </a:endParaRPr>
          </a:p>
          <a:p>
            <a:pPr lvl="1"/>
            <a:r>
              <a:rPr lang="en-US" dirty="0" smtClean="0">
                <a:solidFill>
                  <a:schemeClr val="accent6">
                    <a:lumMod val="50000"/>
                  </a:schemeClr>
                </a:solidFill>
              </a:rPr>
              <a:t>Use the different steps in  ethical method of reasoning for this film.</a:t>
            </a:r>
          </a:p>
          <a:p>
            <a:pPr lvl="3"/>
            <a:endParaRPr lang="en-US" dirty="0" smtClean="0">
              <a:solidFill>
                <a:schemeClr val="accent6">
                  <a:lumMod val="50000"/>
                </a:schemeClr>
              </a:solidFill>
            </a:endParaRPr>
          </a:p>
        </p:txBody>
      </p:sp>
      <p:sp>
        <p:nvSpPr>
          <p:cNvPr id="3" name="Title 2"/>
          <p:cNvSpPr>
            <a:spLocks noGrp="1"/>
          </p:cNvSpPr>
          <p:nvPr>
            <p:ph type="title"/>
          </p:nvPr>
        </p:nvSpPr>
        <p:spPr/>
        <p:txBody>
          <a:bodyPr/>
          <a:lstStyle/>
          <a:p>
            <a:r>
              <a:rPr lang="en-US" dirty="0" smtClean="0">
                <a:solidFill>
                  <a:schemeClr val="accent6">
                    <a:lumMod val="50000"/>
                  </a:schemeClr>
                </a:solidFill>
              </a:rPr>
              <a:t>Task:</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5791200" cy="5257799"/>
          </a:xfrm>
        </p:spPr>
        <p:txBody>
          <a:bodyPr>
            <a:normAutofit fontScale="92500" lnSpcReduction="10000"/>
          </a:bodyPr>
          <a:lstStyle/>
          <a:p>
            <a:pPr lvl="0">
              <a:buNone/>
            </a:pPr>
            <a:r>
              <a:rPr lang="en-US" sz="4000" kern="1200" dirty="0" smtClean="0">
                <a:solidFill>
                  <a:schemeClr val="accent6">
                    <a:lumMod val="50000"/>
                  </a:schemeClr>
                </a:solidFill>
                <a:latin typeface="Arial Narrow" pitchFamily="34" charset="0"/>
                <a:ea typeface="+mj-ea"/>
                <a:cs typeface="Arial" pitchFamily="34" charset="0"/>
              </a:rPr>
              <a:t>Ancient Greek philosophers, especially beginning with Socrates, became interested in this question about how people should fashion their "ethos" in order to best succeed at life. </a:t>
            </a:r>
            <a:r>
              <a:rPr lang="en-US" sz="4400" kern="1200" dirty="0" smtClean="0">
                <a:solidFill>
                  <a:schemeClr val="accent6">
                    <a:lumMod val="50000"/>
                  </a:schemeClr>
                </a:solidFill>
                <a:latin typeface="Arial Narrow" pitchFamily="34" charset="0"/>
                <a:ea typeface="+mj-ea"/>
                <a:cs typeface="Arial" pitchFamily="34" charset="0"/>
              </a:rPr>
              <a:t> </a:t>
            </a:r>
          </a:p>
          <a:p>
            <a:pPr lvl="0">
              <a:buNone/>
            </a:pPr>
            <a:r>
              <a:rPr lang="en-US" sz="4400" dirty="0" smtClean="0">
                <a:solidFill>
                  <a:schemeClr val="accent6">
                    <a:lumMod val="50000"/>
                  </a:schemeClr>
                </a:solidFill>
                <a:latin typeface="Arial Narrow" pitchFamily="34" charset="0"/>
                <a:ea typeface="+mj-ea"/>
                <a:cs typeface="Arial" pitchFamily="34" charset="0"/>
              </a:rPr>
              <a:t>	</a:t>
            </a:r>
            <a:r>
              <a:rPr lang="en-US" sz="3600" kern="1200" dirty="0" smtClean="0">
                <a:solidFill>
                  <a:schemeClr val="accent6">
                    <a:lumMod val="50000"/>
                  </a:schemeClr>
                </a:solidFill>
                <a:latin typeface="Arial Narrow" pitchFamily="34" charset="0"/>
                <a:ea typeface="+mj-ea"/>
                <a:cs typeface="Arial" pitchFamily="34" charset="0"/>
              </a:rPr>
              <a:t>This dimension of ethics is sometimes called </a:t>
            </a:r>
            <a:r>
              <a:rPr lang="en-US" sz="2800" dirty="0" smtClean="0">
                <a:solidFill>
                  <a:schemeClr val="accent6">
                    <a:lumMod val="50000"/>
                  </a:schemeClr>
                </a:solidFill>
                <a:latin typeface="Arial Narrow" pitchFamily="34" charset="0"/>
                <a:cs typeface="Arial" pitchFamily="34" charset="0"/>
              </a:rPr>
              <a:t>"</a:t>
            </a:r>
            <a:r>
              <a:rPr lang="en-US" sz="2800" dirty="0" err="1" smtClean="0">
                <a:solidFill>
                  <a:schemeClr val="accent6">
                    <a:lumMod val="50000"/>
                  </a:schemeClr>
                </a:solidFill>
                <a:latin typeface="Arial Narrow" pitchFamily="34" charset="0"/>
                <a:cs typeface="Arial" pitchFamily="34" charset="0"/>
              </a:rPr>
              <a:t>aretaic</a:t>
            </a:r>
            <a:r>
              <a:rPr lang="en-US" sz="2800" dirty="0" smtClean="0">
                <a:solidFill>
                  <a:schemeClr val="accent6">
                    <a:lumMod val="50000"/>
                  </a:schemeClr>
                </a:solidFill>
                <a:latin typeface="Arial Narrow" pitchFamily="34" charset="0"/>
                <a:cs typeface="Arial" pitchFamily="34" charset="0"/>
              </a:rPr>
              <a:t>."</a:t>
            </a:r>
            <a:endParaRPr lang="en-US" dirty="0">
              <a:solidFill>
                <a:schemeClr val="accent6">
                  <a:lumMod val="50000"/>
                </a:schemeClr>
              </a:solidFill>
              <a:latin typeface="Arial Narrow" pitchFamily="34" charset="0"/>
              <a:cs typeface="Arial" pitchFamily="34" charset="0"/>
            </a:endParaRPr>
          </a:p>
        </p:txBody>
      </p:sp>
      <p:pic>
        <p:nvPicPr>
          <p:cNvPr id="23554" name="Picture 2" descr="http://t1.gstatic.com/images?q=tbn:ANd9GcRJzH7cp-aV-ww7xP3_x9t2mJMciv15ORxqjr9BWHMOgCrjfrJEdAo2GA0b"/>
          <p:cNvPicPr>
            <a:picLocks noChangeAspect="1" noChangeArrowheads="1"/>
          </p:cNvPicPr>
          <p:nvPr/>
        </p:nvPicPr>
        <p:blipFill>
          <a:blip r:embed="rId2"/>
          <a:srcRect/>
          <a:stretch>
            <a:fillRect/>
          </a:stretch>
        </p:blipFill>
        <p:spPr bwMode="auto">
          <a:xfrm>
            <a:off x="5257800" y="3200400"/>
            <a:ext cx="3276596" cy="28956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5334000" cy="4876800"/>
          </a:xfrm>
        </p:spPr>
        <p:txBody>
          <a:bodyPr>
            <a:normAutofit fontScale="62500" lnSpcReduction="20000"/>
          </a:bodyPr>
          <a:lstStyle/>
          <a:p>
            <a:pPr lvl="0">
              <a:buNone/>
            </a:pPr>
            <a:r>
              <a:rPr lang="en-US" sz="4400" kern="1200" dirty="0" smtClean="0">
                <a:solidFill>
                  <a:schemeClr val="accent6">
                    <a:lumMod val="50000"/>
                  </a:schemeClr>
                </a:solidFill>
                <a:latin typeface="Arial Narrow" pitchFamily="34" charset="0"/>
                <a:ea typeface="+mj-ea"/>
                <a:cs typeface="Arial" pitchFamily="34" charset="0"/>
              </a:rPr>
              <a:t>From the Ancient Romans translated the Greek word </a:t>
            </a:r>
            <a:r>
              <a:rPr lang="en-US" sz="4400" i="1" kern="1200" dirty="0" smtClean="0">
                <a:solidFill>
                  <a:schemeClr val="accent6">
                    <a:lumMod val="50000"/>
                  </a:schemeClr>
                </a:solidFill>
                <a:latin typeface="Arial Narrow" pitchFamily="34" charset="0"/>
                <a:ea typeface="+mj-ea"/>
                <a:cs typeface="Arial" pitchFamily="34" charset="0"/>
              </a:rPr>
              <a:t>ethos</a:t>
            </a:r>
            <a:r>
              <a:rPr lang="en-US" sz="4400" kern="1200" dirty="0" smtClean="0">
                <a:solidFill>
                  <a:schemeClr val="accent6">
                    <a:lumMod val="50000"/>
                  </a:schemeClr>
                </a:solidFill>
                <a:latin typeface="Arial Narrow" pitchFamily="34" charset="0"/>
                <a:ea typeface="+mj-ea"/>
                <a:cs typeface="Arial" pitchFamily="34" charset="0"/>
              </a:rPr>
              <a:t> as </a:t>
            </a:r>
            <a:r>
              <a:rPr lang="en-US" sz="4400" i="1" kern="1200" dirty="0" err="1" smtClean="0">
                <a:solidFill>
                  <a:schemeClr val="accent6">
                    <a:lumMod val="50000"/>
                  </a:schemeClr>
                </a:solidFill>
                <a:latin typeface="Arial Narrow" pitchFamily="34" charset="0"/>
                <a:ea typeface="+mj-ea"/>
                <a:cs typeface="Arial" pitchFamily="34" charset="0"/>
              </a:rPr>
              <a:t>mos</a:t>
            </a:r>
            <a:r>
              <a:rPr lang="en-US" sz="4400" i="1" kern="1200" dirty="0" smtClean="0">
                <a:solidFill>
                  <a:schemeClr val="accent6">
                    <a:lumMod val="50000"/>
                  </a:schemeClr>
                </a:solidFill>
                <a:latin typeface="Arial Narrow" pitchFamily="34" charset="0"/>
                <a:ea typeface="+mj-ea"/>
                <a:cs typeface="Arial" pitchFamily="34" charset="0"/>
              </a:rPr>
              <a:t>/</a:t>
            </a:r>
            <a:r>
              <a:rPr lang="en-US" sz="4400" i="1" kern="1200" dirty="0" err="1" smtClean="0">
                <a:solidFill>
                  <a:schemeClr val="accent6">
                    <a:lumMod val="50000"/>
                  </a:schemeClr>
                </a:solidFill>
                <a:latin typeface="Arial Narrow" pitchFamily="34" charset="0"/>
                <a:ea typeface="+mj-ea"/>
                <a:cs typeface="Arial" pitchFamily="34" charset="0"/>
              </a:rPr>
              <a:t>moris</a:t>
            </a:r>
            <a:r>
              <a:rPr lang="en-US" sz="4400" kern="1200" dirty="0" smtClean="0">
                <a:solidFill>
                  <a:schemeClr val="accent6">
                    <a:lumMod val="50000"/>
                  </a:schemeClr>
                </a:solidFill>
                <a:latin typeface="Arial Narrow" pitchFamily="34" charset="0"/>
                <a:ea typeface="+mj-ea"/>
                <a:cs typeface="Arial" pitchFamily="34" charset="0"/>
              </a:rPr>
              <a:t>, </a:t>
            </a:r>
          </a:p>
          <a:p>
            <a:pPr lvl="0">
              <a:buNone/>
            </a:pPr>
            <a:r>
              <a:rPr lang="en-US" sz="4400" kern="1200" dirty="0" smtClean="0">
                <a:solidFill>
                  <a:schemeClr val="accent6">
                    <a:lumMod val="50000"/>
                  </a:schemeClr>
                </a:solidFill>
                <a:latin typeface="Arial Narrow" pitchFamily="34" charset="0"/>
                <a:ea typeface="+mj-ea"/>
                <a:cs typeface="Arial" pitchFamily="34" charset="0"/>
              </a:rPr>
              <a:t>-The Latin word means "manners, customs or practices of a land or people."  </a:t>
            </a:r>
          </a:p>
          <a:p>
            <a:pPr lvl="0">
              <a:buNone/>
            </a:pPr>
            <a:r>
              <a:rPr lang="en-US" sz="4400" kern="1200" dirty="0" smtClean="0">
                <a:solidFill>
                  <a:schemeClr val="accent6">
                    <a:lumMod val="50000"/>
                  </a:schemeClr>
                </a:solidFill>
                <a:latin typeface="Arial Narrow" pitchFamily="34" charset="0"/>
                <a:ea typeface="+mj-ea"/>
                <a:cs typeface="Arial" pitchFamily="34" charset="0"/>
              </a:rPr>
              <a:t>-The Roman were much more practically minded than the Greeks, and their ethics tended to focus on principles or guidelines for living.  </a:t>
            </a:r>
          </a:p>
          <a:p>
            <a:pPr lvl="0">
              <a:buNone/>
            </a:pPr>
            <a:endParaRPr lang="en-US" sz="4400" dirty="0" smtClean="0">
              <a:solidFill>
                <a:schemeClr val="accent6">
                  <a:lumMod val="50000"/>
                </a:schemeClr>
              </a:solidFill>
              <a:latin typeface="Arial Narrow" pitchFamily="34" charset="0"/>
              <a:cs typeface="Arial" pitchFamily="34" charset="0"/>
            </a:endParaRPr>
          </a:p>
          <a:p>
            <a:pPr lvl="0">
              <a:buNone/>
            </a:pPr>
            <a:r>
              <a:rPr lang="en-US" sz="4400" dirty="0" smtClean="0">
                <a:solidFill>
                  <a:schemeClr val="accent6">
                    <a:lumMod val="50000"/>
                  </a:schemeClr>
                </a:solidFill>
                <a:latin typeface="Arial Narrow" pitchFamily="34" charset="0"/>
                <a:cs typeface="Arial" pitchFamily="34" charset="0"/>
              </a:rPr>
              <a:t>The dimension of ethics that focuses on rules for action is called "</a:t>
            </a:r>
            <a:r>
              <a:rPr lang="en-US" sz="4400" dirty="0" err="1" smtClean="0">
                <a:solidFill>
                  <a:schemeClr val="accent6">
                    <a:lumMod val="50000"/>
                  </a:schemeClr>
                </a:solidFill>
                <a:latin typeface="Arial Narrow" pitchFamily="34" charset="0"/>
                <a:cs typeface="Arial" pitchFamily="34" charset="0"/>
              </a:rPr>
              <a:t>deontic</a:t>
            </a:r>
            <a:r>
              <a:rPr lang="en-US" sz="4400" dirty="0" smtClean="0">
                <a:solidFill>
                  <a:schemeClr val="accent6">
                    <a:lumMod val="50000"/>
                  </a:schemeClr>
                </a:solidFill>
                <a:latin typeface="Arial Narrow" pitchFamily="34" charset="0"/>
                <a:cs typeface="Arial" pitchFamily="34" charset="0"/>
              </a:rPr>
              <a:t>."</a:t>
            </a:r>
            <a:endParaRPr lang="en-US" sz="4400" kern="1200" dirty="0" smtClean="0">
              <a:solidFill>
                <a:schemeClr val="accent6">
                  <a:lumMod val="50000"/>
                </a:schemeClr>
              </a:solidFill>
              <a:latin typeface="Arial Narrow" pitchFamily="34" charset="0"/>
              <a:ea typeface="+mj-ea"/>
              <a:cs typeface="Arial" pitchFamily="34" charset="0"/>
            </a:endParaRPr>
          </a:p>
          <a:p>
            <a:pPr lvl="0">
              <a:buNone/>
            </a:pPr>
            <a:endParaRPr lang="en-US" sz="4400" kern="1200" dirty="0" smtClean="0">
              <a:solidFill>
                <a:schemeClr val="accent6">
                  <a:lumMod val="50000"/>
                </a:schemeClr>
              </a:solidFill>
              <a:latin typeface="Arial Narrow" pitchFamily="34" charset="0"/>
              <a:ea typeface="+mj-ea"/>
              <a:cs typeface="Arial" pitchFamily="34" charset="0"/>
            </a:endParaRPr>
          </a:p>
        </p:txBody>
      </p:sp>
      <p:sp>
        <p:nvSpPr>
          <p:cNvPr id="2" name="Title 1"/>
          <p:cNvSpPr>
            <a:spLocks noGrp="1"/>
          </p:cNvSpPr>
          <p:nvPr>
            <p:ph type="title"/>
          </p:nvPr>
        </p:nvSpPr>
        <p:spPr/>
        <p:txBody>
          <a:bodyPr>
            <a:normAutofit/>
          </a:bodyPr>
          <a:lstStyle/>
          <a:p>
            <a:r>
              <a:rPr lang="en-US" sz="4400" kern="1200" dirty="0" smtClean="0">
                <a:solidFill>
                  <a:schemeClr val="accent6">
                    <a:lumMod val="50000"/>
                  </a:schemeClr>
                </a:solidFill>
                <a:latin typeface="Arial Narrow" pitchFamily="34" charset="0"/>
                <a:ea typeface="+mj-ea"/>
                <a:cs typeface="Arial" pitchFamily="34" charset="0"/>
              </a:rPr>
              <a:t>Morality</a:t>
            </a:r>
          </a:p>
          <a:p>
            <a:endParaRPr lang="en-US" dirty="0">
              <a:solidFill>
                <a:schemeClr val="accent6">
                  <a:lumMod val="50000"/>
                </a:schemeClr>
              </a:solidFill>
              <a:latin typeface="Arial Narrow" pitchFamily="34" charset="0"/>
              <a:cs typeface="Arial" pitchFamily="34" charset="0"/>
            </a:endParaRPr>
          </a:p>
        </p:txBody>
      </p:sp>
      <p:pic>
        <p:nvPicPr>
          <p:cNvPr id="22530" name="Picture 2" descr="http://antiquecannabisbook.com/chap2B/Greco_Roman/Greek-Roman-Museum.jpg"/>
          <p:cNvPicPr>
            <a:picLocks noChangeAspect="1" noChangeArrowheads="1"/>
          </p:cNvPicPr>
          <p:nvPr/>
        </p:nvPicPr>
        <p:blipFill>
          <a:blip r:embed="rId2"/>
          <a:srcRect/>
          <a:stretch>
            <a:fillRect/>
          </a:stretch>
        </p:blipFill>
        <p:spPr bwMode="auto">
          <a:xfrm>
            <a:off x="5638800" y="1524000"/>
            <a:ext cx="3048000" cy="4038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696200" cy="3949891"/>
          </a:xfrm>
        </p:spPr>
        <p:txBody>
          <a:bodyPr>
            <a:normAutofit/>
          </a:bodyPr>
          <a:lstStyle/>
          <a:p>
            <a:pPr lvl="0">
              <a:buNone/>
            </a:pPr>
            <a:endParaRPr lang="en-US" sz="4400" dirty="0" smtClean="0">
              <a:solidFill>
                <a:schemeClr val="accent6">
                  <a:lumMod val="50000"/>
                </a:schemeClr>
              </a:solidFill>
              <a:latin typeface="Arial Narrow" pitchFamily="34" charset="0"/>
              <a:ea typeface="+mj-ea"/>
              <a:cs typeface="Arial" pitchFamily="34" charset="0"/>
            </a:endParaRPr>
          </a:p>
          <a:p>
            <a:pPr lvl="0">
              <a:buNone/>
            </a:pPr>
            <a:r>
              <a:rPr lang="en-US" dirty="0" smtClean="0">
                <a:solidFill>
                  <a:schemeClr val="accent6">
                    <a:lumMod val="50000"/>
                  </a:schemeClr>
                </a:solidFill>
              </a:rPr>
              <a:t>Ethics and morality are generally taken as synonyms, because they originally had the same meaning: the study of the disposition, character, or attitude of a specific person, group of people or culture, and ways of promoting or perfecting it.</a:t>
            </a:r>
          </a:p>
          <a:p>
            <a:pPr lvl="0">
              <a:buNone/>
            </a:pPr>
            <a:endParaRPr lang="en-US" dirty="0">
              <a:solidFill>
                <a:schemeClr val="accent6">
                  <a:lumMod val="50000"/>
                </a:schemeClr>
              </a:solidFill>
              <a:latin typeface="Arial Narrow" pitchFamily="34" charset="0"/>
              <a:cs typeface="Arial" pitchFamily="34" charset="0"/>
            </a:endParaRPr>
          </a:p>
        </p:txBody>
      </p:sp>
      <p:sp>
        <p:nvSpPr>
          <p:cNvPr id="4" name="Rectangle 3"/>
          <p:cNvSpPr/>
          <p:nvPr/>
        </p:nvSpPr>
        <p:spPr>
          <a:xfrm>
            <a:off x="1066800" y="990600"/>
            <a:ext cx="7586662" cy="1261884"/>
          </a:xfrm>
          <a:prstGeom prst="rect">
            <a:avLst/>
          </a:prstGeom>
        </p:spPr>
        <p:txBody>
          <a:bodyPr wrap="square">
            <a:spAutoFit/>
          </a:bodyPr>
          <a:lstStyle/>
          <a:p>
            <a:r>
              <a:rPr lang="en-US" sz="3200" dirty="0" smtClean="0">
                <a:solidFill>
                  <a:srgbClr val="E8B7B7">
                    <a:lumMod val="50000"/>
                  </a:srgbClr>
                </a:solidFill>
                <a:cs typeface="Arial" pitchFamily="34" charset="0"/>
              </a:rPr>
              <a:t>Our ethics is not exclusively                </a:t>
            </a:r>
            <a:r>
              <a:rPr lang="en-US" sz="3200" dirty="0" err="1" smtClean="0">
                <a:solidFill>
                  <a:srgbClr val="E8B7B7">
                    <a:lumMod val="50000"/>
                  </a:srgbClr>
                </a:solidFill>
                <a:cs typeface="Arial" pitchFamily="34" charset="0"/>
              </a:rPr>
              <a:t>aretaic</a:t>
            </a:r>
            <a:r>
              <a:rPr lang="en-US" sz="3200" dirty="0" smtClean="0">
                <a:solidFill>
                  <a:srgbClr val="E8B7B7">
                    <a:lumMod val="50000"/>
                  </a:srgbClr>
                </a:solidFill>
                <a:cs typeface="Arial" pitchFamily="34" charset="0"/>
              </a:rPr>
              <a:t> or </a:t>
            </a:r>
            <a:r>
              <a:rPr lang="en-US" sz="3200" dirty="0" err="1" smtClean="0">
                <a:solidFill>
                  <a:srgbClr val="E8B7B7">
                    <a:lumMod val="50000"/>
                  </a:srgbClr>
                </a:solidFill>
                <a:cs typeface="Arial" pitchFamily="34" charset="0"/>
              </a:rPr>
              <a:t>deontic</a:t>
            </a:r>
            <a:r>
              <a:rPr lang="en-US" sz="4400" dirty="0" smtClean="0">
                <a:solidFill>
                  <a:srgbClr val="E8B7B7">
                    <a:lumMod val="50000"/>
                  </a:srgbClr>
                </a:solidFill>
                <a:latin typeface="Arial Narrow" pitchFamily="34" charset="0"/>
                <a:cs typeface="Arial" pitchFamily="34" charset="0"/>
              </a:rPr>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Font typeface="Wingdings" pitchFamily="2" charset="2"/>
              <a:buChar char="§"/>
            </a:pPr>
            <a:r>
              <a:rPr lang="en-US" dirty="0" smtClean="0">
                <a:solidFill>
                  <a:schemeClr val="accent6">
                    <a:lumMod val="50000"/>
                  </a:schemeClr>
                </a:solidFill>
              </a:rPr>
              <a:t>Morality is a unique feature of the life of human beings. It is deeply influenced by several cultural factors, such as history, traditions, education, religious beliefs, etc.</a:t>
            </a:r>
          </a:p>
          <a:p>
            <a:pPr>
              <a:buFont typeface="Wingdings" pitchFamily="2" charset="2"/>
              <a:buChar char="§"/>
            </a:pPr>
            <a:endParaRPr lang="en-US" dirty="0" smtClean="0">
              <a:solidFill>
                <a:schemeClr val="accent6">
                  <a:lumMod val="50000"/>
                </a:schemeClr>
              </a:solidFill>
            </a:endParaRPr>
          </a:p>
          <a:p>
            <a:pPr>
              <a:buFont typeface="Wingdings" pitchFamily="2" charset="2"/>
              <a:buChar char="§"/>
            </a:pPr>
            <a:r>
              <a:rPr lang="en-US" dirty="0" smtClean="0">
                <a:solidFill>
                  <a:schemeClr val="accent6">
                    <a:lumMod val="50000"/>
                  </a:schemeClr>
                </a:solidFill>
              </a:rPr>
              <a:t> The intellectual analysis of this human dimension in all of its complexity is the goal of the discipline called Ethics. </a:t>
            </a:r>
          </a:p>
          <a:p>
            <a:pPr>
              <a:buFont typeface="Wingdings" pitchFamily="2" charset="2"/>
              <a:buChar char="§"/>
            </a:pPr>
            <a:r>
              <a:rPr lang="en-US" dirty="0" smtClean="0">
                <a:solidFill>
                  <a:schemeClr val="accent6">
                    <a:lumMod val="50000"/>
                  </a:schemeClr>
                </a:solidFill>
              </a:rPr>
              <a:t>Ethics does not create morality or moral </a:t>
            </a:r>
            <a:r>
              <a:rPr lang="en-US" dirty="0" err="1" smtClean="0">
                <a:solidFill>
                  <a:schemeClr val="accent6">
                    <a:lumMod val="50000"/>
                  </a:schemeClr>
                </a:solidFill>
              </a:rPr>
              <a:t>behaviour</a:t>
            </a:r>
            <a:r>
              <a:rPr lang="en-US" dirty="0" smtClean="0">
                <a:solidFill>
                  <a:schemeClr val="accent6">
                    <a:lumMod val="50000"/>
                  </a:schemeClr>
                </a:solidFill>
              </a:rPr>
              <a:t>. </a:t>
            </a:r>
          </a:p>
          <a:p>
            <a:pPr>
              <a:buFont typeface="Wingdings" pitchFamily="2" charset="2"/>
              <a:buChar char="§"/>
            </a:pPr>
            <a:r>
              <a:rPr lang="en-US" dirty="0" smtClean="0">
                <a:solidFill>
                  <a:schemeClr val="accent6">
                    <a:lumMod val="50000"/>
                  </a:schemeClr>
                </a:solidFill>
              </a:rPr>
              <a:t>The goal of ethics is much more modest: to explore the nature of moral experience, its universality and its diversity. </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321491"/>
          </a:xfrm>
        </p:spPr>
        <p:txBody>
          <a:bodyPr>
            <a:normAutofit/>
          </a:bodyPr>
          <a:lstStyle/>
          <a:p>
            <a:pPr>
              <a:buFont typeface="Wingdings" pitchFamily="2" charset="2"/>
              <a:buChar char="§"/>
            </a:pPr>
            <a:r>
              <a:rPr lang="en-US" dirty="0" smtClean="0">
                <a:solidFill>
                  <a:schemeClr val="accent6">
                    <a:lumMod val="50000"/>
                  </a:schemeClr>
                </a:solidFill>
              </a:rPr>
              <a:t>Values therefore predate the discipline called ethics, being promoted by religions, cultural traditions, history, etc. </a:t>
            </a:r>
          </a:p>
          <a:p>
            <a:pPr>
              <a:buFont typeface="Wingdings" pitchFamily="2" charset="2"/>
              <a:buChar char="§"/>
            </a:pPr>
            <a:r>
              <a:rPr lang="en-US" dirty="0" smtClean="0">
                <a:solidFill>
                  <a:schemeClr val="accent6">
                    <a:lumMod val="50000"/>
                  </a:schemeClr>
                </a:solidFill>
              </a:rPr>
              <a:t>Values are the background of many other moral concepts derived from them, like principles, norms, laws, virtues, etc.</a:t>
            </a:r>
          </a:p>
          <a:p>
            <a:pPr>
              <a:buFont typeface="Wingdings" pitchFamily="2" charset="2"/>
              <a:buChar char="§"/>
            </a:pPr>
            <a:r>
              <a:rPr lang="en-US" dirty="0" smtClean="0">
                <a:solidFill>
                  <a:schemeClr val="accent6">
                    <a:lumMod val="50000"/>
                  </a:schemeClr>
                </a:solidFill>
              </a:rPr>
              <a:t>One of the most important goals of ethics is the intellectual analysis of values and value conflicts, in order to define our duties. </a:t>
            </a:r>
          </a:p>
          <a:p>
            <a:pPr>
              <a:buFont typeface="Wingdings" pitchFamily="2" charset="2"/>
              <a:buChar char="§"/>
            </a:pPr>
            <a:r>
              <a:rPr lang="en-US" dirty="0" smtClean="0">
                <a:solidFill>
                  <a:schemeClr val="accent6">
                    <a:lumMod val="50000"/>
                  </a:schemeClr>
                </a:solidFill>
              </a:rPr>
              <a:t>And duties always involve the values at stake in each specific situation, promoting them as much as possible.</a:t>
            </a: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397</TotalTime>
  <Words>1468</Words>
  <Application>Microsoft Office PowerPoint</Application>
  <PresentationFormat>On-screen Show (4:3)</PresentationFormat>
  <Paragraphs>201</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Concourse</vt:lpstr>
      <vt:lpstr>THE NATURE OF ETHICS</vt:lpstr>
      <vt:lpstr> </vt:lpstr>
      <vt:lpstr>Slide 3</vt:lpstr>
      <vt:lpstr>"Ethics" </vt:lpstr>
      <vt:lpstr>Slide 5</vt:lpstr>
      <vt:lpstr>Morality </vt:lpstr>
      <vt:lpstr>Slide 7</vt:lpstr>
      <vt:lpstr>Slide 8</vt:lpstr>
      <vt:lpstr>Slide 9</vt:lpstr>
      <vt:lpstr>Ethics class </vt:lpstr>
      <vt:lpstr>SOME ETHICAL TERMINOLOGY </vt:lpstr>
      <vt:lpstr>Slide 12</vt:lpstr>
      <vt:lpstr>Is studying ethics morally obligatory or just permissible? </vt:lpstr>
      <vt:lpstr>Slide 14</vt:lpstr>
      <vt:lpstr>Common Features of Ethical Theories  </vt:lpstr>
      <vt:lpstr>Ethics is about choices  </vt:lpstr>
      <vt:lpstr>Ethics is about evaluation </vt:lpstr>
      <vt:lpstr>Ethics is Normative </vt:lpstr>
      <vt:lpstr>Ethics includes reasoning </vt:lpstr>
      <vt:lpstr>Slide 20</vt:lpstr>
      <vt:lpstr>Good and bad is often only apparent</vt:lpstr>
      <vt:lpstr>Slide 22</vt:lpstr>
      <vt:lpstr>TYPES OR TRADITION OF ETHICAL THEORY  </vt:lpstr>
      <vt:lpstr>Ethical Theory: Ethics of Obligation /  Ethics of the Good </vt:lpstr>
      <vt:lpstr>CRITICISMS OF THE ETHICS OF OBLIGATION (EOO) </vt:lpstr>
      <vt:lpstr> CRITICISMS OF THE ETHICS OF THE GOOD (EOG)</vt:lpstr>
      <vt:lpstr>PROBLEMS WITH RULE-BASED ETHICS</vt:lpstr>
      <vt:lpstr>So do we simply forget about rules?</vt:lpstr>
      <vt:lpstr>An ethical method of reasoning </vt:lpstr>
      <vt:lpstr>Some Bioethical Topics</vt:lpstr>
      <vt:lpstr>Some Bioethical Topics</vt:lpstr>
      <vt:lpstr>Some Bioethical Topics</vt:lpstr>
      <vt:lpstr>Some Bioethical Topics</vt:lpstr>
      <vt:lpstr>Some Bioethical Topics</vt:lpstr>
      <vt:lpstr>Some Bioethical Topics</vt:lpstr>
      <vt:lpstr>Some Bioethical Topics</vt:lpstr>
      <vt:lpstr>Slide 37</vt:lpstr>
      <vt:lpstr>Some Bioethical Topics</vt:lpstr>
      <vt:lpstr>Some Bioethical Topics</vt:lpstr>
      <vt:lpstr>Some Bioethical Topics</vt:lpstr>
      <vt:lpstr>Some Bioethical Topics</vt:lpstr>
      <vt:lpstr>Some Bioethical Topics</vt:lpstr>
      <vt:lpstr>Task: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NATURE OF ETHICS</dc:title>
  <dc:creator>Cynthia Divina</dc:creator>
  <cp:lastModifiedBy>cynthia divina</cp:lastModifiedBy>
  <cp:revision>20</cp:revision>
  <dcterms:created xsi:type="dcterms:W3CDTF">2010-06-23T23:35:22Z</dcterms:created>
  <dcterms:modified xsi:type="dcterms:W3CDTF">2013-06-26T00:02:45Z</dcterms:modified>
</cp:coreProperties>
</file>